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61" r:id="rId2"/>
    <p:sldId id="257" r:id="rId3"/>
    <p:sldId id="263" r:id="rId4"/>
    <p:sldId id="276" r:id="rId5"/>
    <p:sldId id="266" r:id="rId6"/>
    <p:sldId id="268" r:id="rId7"/>
    <p:sldId id="267" r:id="rId8"/>
    <p:sldId id="269" r:id="rId9"/>
    <p:sldId id="272" r:id="rId10"/>
    <p:sldId id="279" r:id="rId11"/>
    <p:sldId id="282" r:id="rId12"/>
    <p:sldId id="281" r:id="rId13"/>
    <p:sldId id="256" r:id="rId14"/>
    <p:sldId id="260" r:id="rId15"/>
    <p:sldId id="286" r:id="rId16"/>
    <p:sldId id="287" r:id="rId17"/>
    <p:sldId id="288" r:id="rId18"/>
    <p:sldId id="289" r:id="rId19"/>
  </p:sldIdLst>
  <p:sldSz cx="9144000" cy="6858000" type="screen4x3"/>
  <p:notesSz cx="6858000" cy="9144000"/>
  <p:defaultTextStyle>
    <a:defPPr>
      <a:defRPr lang="it-IT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85450"/>
    <a:srgbClr val="728FA5"/>
    <a:srgbClr val="9BBB59"/>
    <a:srgbClr val="D32523"/>
    <a:srgbClr val="7F333E"/>
    <a:srgbClr val="008950"/>
    <a:srgbClr val="005633"/>
    <a:srgbClr val="006633"/>
    <a:srgbClr val="82B366"/>
    <a:srgbClr val="FFE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097" autoAdjust="0"/>
    <p:restoredTop sz="94694"/>
  </p:normalViewPr>
  <p:slideViewPr>
    <p:cSldViewPr snapToGrid="0" snapToObjects="1">
      <p:cViewPr varScale="1">
        <p:scale>
          <a:sx n="90" d="100"/>
          <a:sy n="90" d="100"/>
        </p:scale>
        <p:origin x="816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DA27A2-E9DA-CF4E-BDE6-49847D83FDF6}" type="datetimeFigureOut">
              <a:rPr lang="en-GB" smtClean="0"/>
              <a:t>10/12/2020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2D95B8-FA8E-3E48-9E0D-A16FAA9BF8F8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732603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02D95B8-FA8E-3E48-9E0D-A16FAA9BF8F8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097253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Rettangolo 167"/>
          <p:cNvSpPr/>
          <p:nvPr userDrawn="1"/>
        </p:nvSpPr>
        <p:spPr>
          <a:xfrm>
            <a:off x="0" y="3832224"/>
            <a:ext cx="9144000" cy="3025775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69" name="Gruppo 168"/>
          <p:cNvGrpSpPr/>
          <p:nvPr userDrawn="1"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70" name="Connettore 1 169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Connettore 1 25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Connettore 1 25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Connettore 1 25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Connettore 1 25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Connettore 1 25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Connettore 1 25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Connettore 1 25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Connettore 1 25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Connettore 1 26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Connettore 1 26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Connettore 1 26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Connettore 1 26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Connettore 1 26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Connettore 1 26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Connettore 1 26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Connettore 1 26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Connettore 1 26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Connettore 1 26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Connettore 1 27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Connettore 1 27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Connettore 1 27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Connettore 1 27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Connettore 1 27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Connettore 1 27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Connettore 1 27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Connettore 1 27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Connettore 1 27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Connettore 1 27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Connettore 1 28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Connettore 1 28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Connettore 1 28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Connettore 1 28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Connettore 1 28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Connettore 1 28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Connettore 1 28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Connettore 1 28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Connettore 1 28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641534" y="4149725"/>
            <a:ext cx="7772400" cy="968375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it-IT" dirty="0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641534" y="5260975"/>
            <a:ext cx="7772400" cy="1333500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 dirty="0"/>
              <a:t>Fare clic per modificare lo stile del sottotitolo dello schema</a:t>
            </a:r>
          </a:p>
        </p:txBody>
      </p:sp>
    </p:spTree>
    <p:extLst>
      <p:ext uri="{BB962C8B-B14F-4D97-AF65-F5344CB8AC3E}">
        <p14:creationId xmlns:p14="http://schemas.microsoft.com/office/powerpoint/2010/main" val="5148126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915554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33669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609177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328054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Rettangolo 252"/>
          <p:cNvSpPr/>
          <p:nvPr userDrawn="1"/>
        </p:nvSpPr>
        <p:spPr>
          <a:xfrm>
            <a:off x="0" y="1"/>
            <a:ext cx="9144000" cy="1269904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57200" y="1600200"/>
            <a:ext cx="8323726" cy="4525963"/>
          </a:xfrm>
        </p:spPr>
        <p:txBody>
          <a:bodyPr/>
          <a:lstStyle/>
          <a:p>
            <a:pPr lvl="0"/>
            <a:r>
              <a:rPr lang="it-IT" dirty="0"/>
              <a:t>Fare clic per modificare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  <p:sp>
        <p:nvSpPr>
          <p:cNvPr id="129" name="Rettangolo 128"/>
          <p:cNvSpPr/>
          <p:nvPr userDrawn="1"/>
        </p:nvSpPr>
        <p:spPr>
          <a:xfrm>
            <a:off x="0" y="6126162"/>
            <a:ext cx="9144000" cy="731837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0" name="CasellaDiTesto 129"/>
          <p:cNvSpPr txBox="1"/>
          <p:nvPr userDrawn="1"/>
        </p:nvSpPr>
        <p:spPr>
          <a:xfrm>
            <a:off x="282568" y="6167150"/>
            <a:ext cx="4156907" cy="6121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" sz="1200" b="0" baseline="0" dirty="0">
                <a:solidFill>
                  <a:srgbClr val="FFFFFF"/>
                </a:solidFill>
                <a:latin typeface="Arial"/>
                <a:cs typeface="Arial"/>
              </a:rPr>
              <a:t>MSc. Computer Science and Engineering </a:t>
            </a:r>
          </a:p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="0" i="1" baseline="0" noProof="0" dirty="0">
                <a:solidFill>
                  <a:srgbClr val="FFFFFF"/>
                </a:solidFill>
                <a:latin typeface="Arial"/>
                <a:cs typeface="Arial"/>
              </a:rPr>
              <a:t>Dipartamento</a:t>
            </a:r>
            <a:r>
              <a:rPr lang="it-IT" sz="1200" b="0" i="1" baseline="0" dirty="0">
                <a:solidFill>
                  <a:srgbClr val="FFFFFF"/>
                </a:solidFill>
                <a:latin typeface="Arial"/>
                <a:cs typeface="Arial"/>
              </a:rPr>
              <a:t> di Elettronica, Informazione e Bioingegneria </a:t>
            </a:r>
          </a:p>
        </p:txBody>
      </p:sp>
      <p:grpSp>
        <p:nvGrpSpPr>
          <p:cNvPr id="132" name="Gruppo 131"/>
          <p:cNvGrpSpPr/>
          <p:nvPr userDrawn="1"/>
        </p:nvGrpSpPr>
        <p:grpSpPr>
          <a:xfrm>
            <a:off x="48007" y="1089904"/>
            <a:ext cx="9036647" cy="180000"/>
            <a:chOff x="1218340" y="275867"/>
            <a:chExt cx="17715122" cy="567843"/>
          </a:xfrm>
        </p:grpSpPr>
        <p:cxnSp>
          <p:nvCxnSpPr>
            <p:cNvPr id="133" name="Connettore 1 132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Connettore 1 133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Connettore 1 134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Connettore 1 135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Connettore 1 136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Connettore 1 137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Connettore 1 138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Connettore 1 139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Connettore 1 140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Connettore 1 141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Connettore 1 142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Connettore 1 143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Connettore 1 144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Connettore 1 145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Connettore 1 146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Connettore 1 147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Connettore 1 148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Connettore 1 149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Connettore 1 150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Connettore 1 151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Connettore 1 152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Connettore 1 153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Connettore 1 154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Connettore 1 155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Connettore 1 156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Connettore 1 157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Connettore 1 158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Connettore 1 159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Connettore 1 160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Connettore 1 161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Connettore 1 162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Connettore 1 163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Connettore 1 164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Connettore 1 165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Connettore 1 166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Connettore 1 167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Connettore 1 168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Connettore 1 169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Connettore 1 170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Connettore 1 171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Connettore 1 172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Connettore 1 173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Connettore 1 174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Connettore 1 175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Connettore 1 176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Connettore 1 177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Connettore 1 178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Connettore 1 179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Connettore 1 180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Connettore 1 181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Connettore 1 182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Connettore 1 183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Connettore 1 184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Connettore 1 185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Connettore 1 186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Connettore 1 187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Connettore 1 188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Connettore 1 189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Connettore 1 190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ttore 1 191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ttore 1 192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Connettore 1 193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ttore 1 194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ttore 1 195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ttore 1 196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ttore 1 197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ttore 1 198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ttore 1 199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ttore 1 200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ttore 1 201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Connettore 1 202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ttore 1 203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ttore 1 204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6" name="Connettore 1 205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Connettore 1 206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8" name="Connettore 1 207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Connettore 1 208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Connettore 1 209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1" name="Connettore 1 210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2" name="Connettore 1 211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3" name="Connettore 1 212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4" name="Connettore 1 213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5" name="Connettore 1 214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6" name="Connettore 1 215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7" name="Connettore 1 216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Connettore 1 217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Connettore 1 218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Connettore 1 219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1" name="Connettore 1 220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Connettore 1 221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Connettore 1 222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4" name="Connettore 1 223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Connettore 1 224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Connettore 1 225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Connettore 1 226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Connettore 1 227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Connettore 1 228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Connettore 1 229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Connettore 1 230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Connettore 1 231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Connettore 1 232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Connettore 1 233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Connettore 1 234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Connettore 1 235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Connettore 1 236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Connettore 1 237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Connettore 1 238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Connettore 1 239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Connettore 1 240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Connettore 1 241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Connettore 1 242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Connettore 1 243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Connettore 1 244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Connettore 1 245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Connettore 1 246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Connettore 1 247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Connettore 1 248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Connettore 1 249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Connettore 1 250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Connettore 1 251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54" name="Picture 2" descr="Y:\IMMAGINE _COORDINATA_2014\PPT\modello1\loghi_PNG\03_Polimi_logotipo_bandiera-1riga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4898" y="6346378"/>
            <a:ext cx="2780124" cy="28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8868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9221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06006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40953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784421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3" name="Segnaposto piè di pagina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59777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675857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96E2279-029F-964F-A5B1-8676BDA67CCA}" type="datetimeFigureOut">
              <a:rPr lang="it-IT" smtClean="0"/>
              <a:t>10/12/20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7834947A-1B05-2B43-AD85-E646CE852B9E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48063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288521" y="139166"/>
            <a:ext cx="8581043" cy="8404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/>
          <a:p>
            <a:r>
              <a:rPr lang="it-IT" dirty="0"/>
              <a:t>Fare clic per modificare stile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143452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dirty="0"/>
              <a:t>Fare clic per modificare gli stili del testo dello schema</a:t>
            </a:r>
          </a:p>
          <a:p>
            <a:pPr lvl="1"/>
            <a:r>
              <a:rPr lang="it-IT" dirty="0"/>
              <a:t>Secondo livello</a:t>
            </a:r>
          </a:p>
          <a:p>
            <a:pPr lvl="2"/>
            <a:r>
              <a:rPr lang="it-IT" dirty="0"/>
              <a:t>Terzo livello</a:t>
            </a:r>
          </a:p>
          <a:p>
            <a:pPr lvl="3"/>
            <a:r>
              <a:rPr lang="it-IT" dirty="0"/>
              <a:t>Quarto livello</a:t>
            </a:r>
          </a:p>
          <a:p>
            <a:pPr lvl="4"/>
            <a:r>
              <a:rPr lang="it-IT" dirty="0"/>
              <a:t>Quinto livello</a:t>
            </a:r>
          </a:p>
        </p:txBody>
      </p:sp>
    </p:spTree>
    <p:extLst>
      <p:ext uri="{BB962C8B-B14F-4D97-AF65-F5344CB8AC3E}">
        <p14:creationId xmlns:p14="http://schemas.microsoft.com/office/powerpoint/2010/main" val="11196115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marL="0" indent="0" algn="l" defTabSz="457200" rtl="0" eaLnBrk="1" latinLnBrk="0" hangingPunct="1">
        <a:spcBef>
          <a:spcPct val="0"/>
        </a:spcBef>
        <a:buNone/>
        <a:defRPr sz="2200" b="1" kern="1200">
          <a:solidFill>
            <a:schemeClr val="bg1"/>
          </a:solidFill>
          <a:latin typeface="Arial"/>
          <a:ea typeface="+mj-ea"/>
          <a:cs typeface="Arial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Wingdings" charset="2"/>
        <a:buNone/>
        <a:defRPr sz="22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2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2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200"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sv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98" b="14682"/>
          <a:stretch/>
        </p:blipFill>
        <p:spPr bwMode="auto">
          <a:xfrm>
            <a:off x="0" y="0"/>
            <a:ext cx="9144000" cy="414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Titolo presentazione</a:t>
            </a:r>
            <a:br>
              <a:rPr lang="it-IT" sz="2800" dirty="0"/>
            </a:br>
            <a:r>
              <a:rPr lang="it-IT" sz="2800" dirty="0"/>
              <a:t>sottotitolo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118100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Milano, XX mese 20XX</a:t>
            </a:r>
          </a:p>
          <a:p>
            <a:endParaRPr lang="it-IT" dirty="0"/>
          </a:p>
        </p:txBody>
      </p:sp>
      <p:pic>
        <p:nvPicPr>
          <p:cNvPr id="1028" name="Picture 4" descr="Y:\IMMAGINE _COORDINATA_2014\LOGO_UFFICIALE\01_Polimi_centrato\eps\01_Polimi_centrato_COL_negativ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4724" y="1965282"/>
            <a:ext cx="2176149" cy="1604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ttangolo 8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grpSp>
        <p:nvGrpSpPr>
          <p:cNvPr id="10" name="Gruppo 9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12" name="Connettore 1 11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Connettore 1 129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Connettore 1 130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2" name="Titolo 1"/>
          <p:cNvSpPr txBox="1">
            <a:spLocks/>
          </p:cNvSpPr>
          <p:nvPr/>
        </p:nvSpPr>
        <p:spPr>
          <a:xfrm>
            <a:off x="641534" y="4149725"/>
            <a:ext cx="7987516" cy="13335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2800" b="0" dirty="0">
                <a:latin typeface="Candara" panose="020E0502030303020204" pitchFamily="34" charset="0"/>
              </a:rPr>
              <a:t>Non-traditional approaches to input corruption in Collaborative Denoising Autoencoders </a:t>
            </a:r>
          </a:p>
        </p:txBody>
      </p:sp>
      <p:sp>
        <p:nvSpPr>
          <p:cNvPr id="133" name="Sottotitolo 2"/>
          <p:cNvSpPr txBox="1">
            <a:spLocks/>
          </p:cNvSpPr>
          <p:nvPr/>
        </p:nvSpPr>
        <p:spPr>
          <a:xfrm>
            <a:off x="4224621" y="5380552"/>
            <a:ext cx="4708182" cy="901047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sz="1600" b="1" dirty="0">
                <a:solidFill>
                  <a:schemeClr val="bg1"/>
                </a:solidFill>
                <a:latin typeface="Candara" panose="020E0502030303020204" pitchFamily="34" charset="0"/>
              </a:rPr>
              <a:t>MSc. in Computer Science and Engineering</a:t>
            </a:r>
          </a:p>
          <a:p>
            <a:pPr algn="r">
              <a:lnSpc>
                <a:spcPct val="150000"/>
              </a:lnSpc>
            </a:pPr>
            <a:r>
              <a:rPr lang="it-IT" sz="1400" i="1" dirty="0">
                <a:solidFill>
                  <a:schemeClr val="bg1"/>
                </a:solidFill>
                <a:latin typeface="Candara" panose="020E0502030303020204" pitchFamily="34" charset="0"/>
              </a:rPr>
              <a:t>Dipartamento de Elettronica, Informazione e Bioingegneria</a:t>
            </a:r>
          </a:p>
        </p:txBody>
      </p:sp>
      <p:sp>
        <p:nvSpPr>
          <p:cNvPr id="134" name="Sottotitolo 2">
            <a:extLst>
              <a:ext uri="{FF2B5EF4-FFF2-40B4-BE49-F238E27FC236}">
                <a16:creationId xmlns:a16="http://schemas.microsoft.com/office/drawing/2014/main" id="{3EC05B40-5302-1F4D-8B13-97E2B2CA4CBD}"/>
              </a:ext>
            </a:extLst>
          </p:cNvPr>
          <p:cNvSpPr txBox="1">
            <a:spLocks/>
          </p:cNvSpPr>
          <p:nvPr/>
        </p:nvSpPr>
        <p:spPr>
          <a:xfrm>
            <a:off x="337781" y="5394838"/>
            <a:ext cx="4518499" cy="872473"/>
          </a:xfrm>
          <a:prstGeom prst="rect">
            <a:avLst/>
          </a:prstGeom>
        </p:spPr>
        <p:txBody>
          <a:bodyPr/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200" kern="1200">
                <a:solidFill>
                  <a:schemeClr val="tx1">
                    <a:tint val="75000"/>
                  </a:schemeClr>
                </a:solidFill>
                <a:latin typeface="Arial"/>
                <a:ea typeface="+mn-ea"/>
                <a:cs typeface="Arial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Student</a:t>
            </a:r>
            <a:r>
              <a:rPr lang="en-US" sz="1800" dirty="0">
                <a:solidFill>
                  <a:schemeClr val="bg1"/>
                </a:solidFill>
                <a:latin typeface="Candara" panose="020E0502030303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Laura Cristina Schiatti Sisó</a:t>
            </a:r>
          </a:p>
          <a:p>
            <a:r>
              <a:rPr lang="en-US" sz="1800" b="1" dirty="0">
                <a:solidFill>
                  <a:schemeClr val="bg1"/>
                </a:solidFill>
                <a:latin typeface="Candara" panose="020E0502030303020204" pitchFamily="34" charset="0"/>
              </a:rPr>
              <a:t>Supervisor</a:t>
            </a:r>
            <a:r>
              <a:rPr lang="en-US" sz="1800" dirty="0">
                <a:solidFill>
                  <a:schemeClr val="bg1"/>
                </a:solidFill>
                <a:latin typeface="Candara" panose="020E0502030303020204" pitchFamily="34" charset="0"/>
              </a:rPr>
              <a:t>: </a:t>
            </a:r>
            <a:r>
              <a:rPr lang="en-US" sz="1600" dirty="0">
                <a:solidFill>
                  <a:schemeClr val="bg1"/>
                </a:solidFill>
                <a:latin typeface="Candara" panose="020E0502030303020204" pitchFamily="34" charset="0"/>
              </a:rPr>
              <a:t>Paolo Cremonesi</a:t>
            </a: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  <a:p>
            <a:endParaRPr lang="en-US" dirty="0">
              <a:solidFill>
                <a:schemeClr val="bg1"/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112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58434"/>
            <a:ext cx="8581043" cy="814846"/>
          </a:xfrm>
        </p:spPr>
        <p:txBody>
          <a:bodyPr>
            <a:normAutofit fontScale="90000"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Results and Discussion: Input corruption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D276E-3CA1-B844-A755-6A2271F53418}"/>
              </a:ext>
            </a:extLst>
          </p:cNvPr>
          <p:cNvSpPr/>
          <p:nvPr/>
        </p:nvSpPr>
        <p:spPr>
          <a:xfrm>
            <a:off x="952500" y="2592345"/>
            <a:ext cx="3401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With replacement corruption </a:t>
            </a:r>
            <a:endParaRPr lang="en-US" b="1" dirty="0">
              <a:effectLst/>
              <a:latin typeface="Candara" panose="020E0502030303020204" pitchFamily="34" charset="0"/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F70431FF-B2CB-DC4E-A63D-9491A8301450}"/>
              </a:ext>
            </a:extLst>
          </p:cNvPr>
          <p:cNvGrpSpPr/>
          <p:nvPr/>
        </p:nvGrpSpPr>
        <p:grpSpPr>
          <a:xfrm>
            <a:off x="5508918" y="4543759"/>
            <a:ext cx="1829945" cy="1101467"/>
            <a:chOff x="6221185" y="2953463"/>
            <a:chExt cx="2661078" cy="1267916"/>
          </a:xfrm>
        </p:grpSpPr>
        <p:sp>
          <p:nvSpPr>
            <p:cNvPr id="6" name="Down Arrow 5">
              <a:extLst>
                <a:ext uri="{FF2B5EF4-FFF2-40B4-BE49-F238E27FC236}">
                  <a16:creationId xmlns:a16="http://schemas.microsoft.com/office/drawing/2014/main" id="{94AADE22-2635-354B-9FAF-400FE536B6ED}"/>
                </a:ext>
              </a:extLst>
            </p:cNvPr>
            <p:cNvSpPr/>
            <p:nvPr/>
          </p:nvSpPr>
          <p:spPr>
            <a:xfrm rot="10800000">
              <a:off x="6221185" y="2953463"/>
              <a:ext cx="375558" cy="496000"/>
            </a:xfrm>
            <a:prstGeom prst="downArrow">
              <a:avLst/>
            </a:prstGeom>
            <a:solidFill>
              <a:srgbClr val="9BBB59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20E933-CC02-194E-887E-9AD55B91C31D}"/>
                </a:ext>
              </a:extLst>
            </p:cNvPr>
            <p:cNvSpPr/>
            <p:nvPr/>
          </p:nvSpPr>
          <p:spPr>
            <a:xfrm>
              <a:off x="6806743" y="3902521"/>
              <a:ext cx="2075520" cy="3188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>
                  <a:latin typeface="Candara" panose="020E0502030303020204" pitchFamily="34" charset="0"/>
                </a:rPr>
                <a:t>Performance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9ACB4-0295-B248-A0B8-30F37CA5F840}"/>
              </a:ext>
            </a:extLst>
          </p:cNvPr>
          <p:cNvSpPr/>
          <p:nvPr/>
        </p:nvSpPr>
        <p:spPr>
          <a:xfrm>
            <a:off x="5375336" y="4471730"/>
            <a:ext cx="2675156" cy="1346400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179AEF-7701-544D-972F-28189B6F0E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2407" y="3213895"/>
            <a:ext cx="2333564" cy="7467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B9BBF6-9574-634F-84C7-42EA133A07AF}"/>
              </a:ext>
            </a:extLst>
          </p:cNvPr>
          <p:cNvSpPr/>
          <p:nvPr/>
        </p:nvSpPr>
        <p:spPr>
          <a:xfrm>
            <a:off x="5104929" y="2566945"/>
            <a:ext cx="34013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Mask-out/drop-out corruption </a:t>
            </a:r>
          </a:p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rPr>
              <a:t>&lt;baseline&gt;</a:t>
            </a:r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203E21C8-C73F-5C4D-9807-E81216FDC858}"/>
              </a:ext>
            </a:extLst>
          </p:cNvPr>
          <p:cNvSpPr/>
          <p:nvPr/>
        </p:nvSpPr>
        <p:spPr>
          <a:xfrm flipV="1">
            <a:off x="5291607" y="3446991"/>
            <a:ext cx="2417293" cy="285323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8" name="Down Arrow 27">
            <a:extLst>
              <a:ext uri="{FF2B5EF4-FFF2-40B4-BE49-F238E27FC236}">
                <a16:creationId xmlns:a16="http://schemas.microsoft.com/office/drawing/2014/main" id="{D186DAC2-BF60-864C-9A21-64C7AD7391DC}"/>
              </a:ext>
            </a:extLst>
          </p:cNvPr>
          <p:cNvSpPr/>
          <p:nvPr/>
        </p:nvSpPr>
        <p:spPr>
          <a:xfrm rot="10800000">
            <a:off x="5508919" y="5266390"/>
            <a:ext cx="258260" cy="430886"/>
          </a:xfrm>
          <a:prstGeom prst="downArrow">
            <a:avLst/>
          </a:prstGeom>
          <a:solidFill>
            <a:srgbClr val="9BBB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00D6474-67FF-7F48-8F16-4C6B5B99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602" y="3213895"/>
            <a:ext cx="3230544" cy="1743275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F1AFA6C-4865-1547-AD91-19B2F9A71E94}"/>
              </a:ext>
            </a:extLst>
          </p:cNvPr>
          <p:cNvSpPr/>
          <p:nvPr/>
        </p:nvSpPr>
        <p:spPr>
          <a:xfrm>
            <a:off x="5911588" y="4569159"/>
            <a:ext cx="2138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1100" dirty="0">
                <a:latin typeface="Candara" panose="020E0502030303020204" pitchFamily="34" charset="0"/>
              </a:rPr>
              <a:t>Corrupted replicas by user (c)</a:t>
            </a:r>
            <a:endParaRPr lang="en-GB" sz="1100" dirty="0">
              <a:latin typeface="Candara" panose="020E0502030303020204" pitchFamily="34" charset="0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11F2F69-811F-A64D-A4D6-7F24F1C3EEB6}"/>
              </a:ext>
            </a:extLst>
          </p:cNvPr>
          <p:cNvSpPr/>
          <p:nvPr/>
        </p:nvSpPr>
        <p:spPr>
          <a:xfrm>
            <a:off x="5903103" y="4801240"/>
            <a:ext cx="1826431" cy="415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it-IT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&lt;</a:t>
            </a:r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depending on </a:t>
            </a:r>
          </a:p>
          <a:p>
            <a:pPr algn="r"/>
            <a:r>
              <a:rPr lang="en-US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the problem at-hand</a:t>
            </a:r>
            <a:r>
              <a:rPr lang="en" sz="105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&gt;</a:t>
            </a:r>
            <a:endParaRPr lang="en-GB" sz="105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  <p:sp>
        <p:nvSpPr>
          <p:cNvPr id="5" name="Right Arrow 4">
            <a:extLst>
              <a:ext uri="{FF2B5EF4-FFF2-40B4-BE49-F238E27FC236}">
                <a16:creationId xmlns:a16="http://schemas.microsoft.com/office/drawing/2014/main" id="{9A8F70C3-FE66-FC4F-9F7E-33531AF61925}"/>
              </a:ext>
            </a:extLst>
          </p:cNvPr>
          <p:cNvSpPr/>
          <p:nvPr/>
        </p:nvSpPr>
        <p:spPr>
          <a:xfrm>
            <a:off x="594608" y="4017135"/>
            <a:ext cx="234951" cy="136793"/>
          </a:xfrm>
          <a:prstGeom prst="rightArrow">
            <a:avLst/>
          </a:prstGeom>
          <a:solidFill>
            <a:srgbClr val="B854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34D2E82-5615-C64C-9C9D-AD65CEAAE6C0}"/>
              </a:ext>
            </a:extLst>
          </p:cNvPr>
          <p:cNvSpPr/>
          <p:nvPr/>
        </p:nvSpPr>
        <p:spPr>
          <a:xfrm>
            <a:off x="594607" y="4664447"/>
            <a:ext cx="234951" cy="136793"/>
          </a:xfrm>
          <a:prstGeom prst="rightArrow">
            <a:avLst/>
          </a:prstGeom>
          <a:solidFill>
            <a:srgbClr val="B854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3" name="Segnaposto contenuto 2">
            <a:extLst>
              <a:ext uri="{FF2B5EF4-FFF2-40B4-BE49-F238E27FC236}">
                <a16:creationId xmlns:a16="http://schemas.microsoft.com/office/drawing/2014/main" id="{B43980BA-C1A3-9F4E-B7D9-E9797E230FC3}"/>
              </a:ext>
            </a:extLst>
          </p:cNvPr>
          <p:cNvSpPr txBox="1">
            <a:spLocks/>
          </p:cNvSpPr>
          <p:nvPr/>
        </p:nvSpPr>
        <p:spPr>
          <a:xfrm>
            <a:off x="625017" y="1491257"/>
            <a:ext cx="7604583" cy="7473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>
                <a:latin typeface="Candara" panose="020E0502030303020204" pitchFamily="34" charset="0"/>
              </a:rPr>
              <a:t>Compare </a:t>
            </a:r>
            <a:r>
              <a:rPr lang="en" sz="1800" i="1" u="sng" dirty="0">
                <a:latin typeface="Candara" panose="020E0502030303020204" pitchFamily="34" charset="0"/>
              </a:rPr>
              <a:t>different input corruption strategies </a:t>
            </a:r>
            <a:r>
              <a:rPr lang="en" sz="1800" dirty="0">
                <a:latin typeface="Candara" panose="020E0502030303020204" pitchFamily="34" charset="0"/>
              </a:rPr>
              <a:t>using q.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>
                <a:latin typeface="Candara" panose="020E0502030303020204" pitchFamily="34" charset="0"/>
              </a:rPr>
              <a:t>These results correspond to MovieLens 100K. </a:t>
            </a:r>
          </a:p>
        </p:txBody>
      </p:sp>
      <p:sp>
        <p:nvSpPr>
          <p:cNvPr id="29" name="object 2">
            <a:extLst>
              <a:ext uri="{FF2B5EF4-FFF2-40B4-BE49-F238E27FC236}">
                <a16:creationId xmlns:a16="http://schemas.microsoft.com/office/drawing/2014/main" id="{276EC9FC-0666-7F45-BEE4-248E6DFCBBCD}"/>
              </a:ext>
            </a:extLst>
          </p:cNvPr>
          <p:cNvSpPr/>
          <p:nvPr/>
        </p:nvSpPr>
        <p:spPr>
          <a:xfrm flipV="1">
            <a:off x="594608" y="1404172"/>
            <a:ext cx="7634992" cy="903990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9534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1288D2F-6311-F842-BE48-E8289D1C5ACC}"/>
              </a:ext>
            </a:extLst>
          </p:cNvPr>
          <p:cNvSpPr/>
          <p:nvPr/>
        </p:nvSpPr>
        <p:spPr>
          <a:xfrm>
            <a:off x="838802" y="5366743"/>
            <a:ext cx="323054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andara" panose="020E0502030303020204" pitchFamily="34" charset="0"/>
              </a:rPr>
              <a:t> n: </a:t>
            </a:r>
            <a:r>
              <a:rPr lang="en-US" sz="1600" dirty="0">
                <a:latin typeface="Candara" panose="020E0502030303020204" pitchFamily="34" charset="0"/>
              </a:rPr>
              <a:t>number of removed interactions</a:t>
            </a:r>
          </a:p>
        </p:txBody>
      </p:sp>
    </p:spTree>
    <p:extLst>
      <p:ext uri="{BB962C8B-B14F-4D97-AF65-F5344CB8AC3E}">
        <p14:creationId xmlns:p14="http://schemas.microsoft.com/office/powerpoint/2010/main" val="10248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02809" y="253470"/>
            <a:ext cx="8581043" cy="8404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Conclusions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828800"/>
            <a:ext cx="8323726" cy="4038600"/>
          </a:xfrm>
        </p:spPr>
        <p:txBody>
          <a:bodyPr>
            <a:norm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Reproducibility of the code problem. </a:t>
            </a:r>
          </a:p>
          <a:p>
            <a:pPr algn="just"/>
            <a:endParaRPr lang="en" sz="24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The experiments were reproduced without achieving the same results described in the paper. </a:t>
            </a:r>
          </a:p>
          <a:p>
            <a:pPr algn="just"/>
            <a:endParaRPr lang="en" sz="24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There is no clear reason for the difference in the results. </a:t>
            </a:r>
          </a:p>
          <a:p>
            <a:pPr marL="1085850" lvl="1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Maybe due to assumptions on the code, bugs or even intrinsic randomness of the model. </a:t>
            </a:r>
          </a:p>
          <a:p>
            <a:pPr algn="just"/>
            <a:endParaRPr lang="en" sz="28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9174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39181"/>
            <a:ext cx="8581043" cy="8404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Conclusions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88521" y="1625600"/>
            <a:ext cx="8323726" cy="4330700"/>
          </a:xfrm>
        </p:spPr>
        <p:txBody>
          <a:bodyPr>
            <a:normAutofit lnSpcReduction="10000"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The alternative ways to introduce corruption into the input did perform at least as well as the traditional approach used by the standard CDAE.</a:t>
            </a:r>
          </a:p>
          <a:p>
            <a:pPr algn="just"/>
            <a:endParaRPr lang="en" sz="24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The with replacement corruption, consistently outperforms across datasets and metrics, the other corruption mechanisms. But there must be a trade-off.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" sz="24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" sz="2400" dirty="0">
                <a:latin typeface="Candara" panose="020E0502030303020204" pitchFamily="34" charset="0"/>
              </a:rPr>
              <a:t>The CDAE implementation was extended so as to be flexible in terms of the corruption mechanism and produced comparable results.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" sz="24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" sz="2400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923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 descr="01_Polimi_centrato_COL_positivo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" y="1149649"/>
            <a:ext cx="2730901" cy="2126951"/>
          </a:xfrm>
          <a:prstGeom prst="rect">
            <a:avLst/>
          </a:prstGeom>
        </p:spPr>
      </p:pic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4061679" y="1436228"/>
            <a:ext cx="4270613" cy="1698858"/>
          </a:xfrm>
        </p:spPr>
        <p:txBody>
          <a:bodyPr>
            <a:noAutofit/>
          </a:bodyPr>
          <a:lstStyle/>
          <a:p>
            <a:pPr algn="ctr"/>
            <a:r>
              <a:rPr lang="en-US" sz="4800" b="0" dirty="0">
                <a:solidFill>
                  <a:schemeClr val="tx1"/>
                </a:solidFill>
                <a:latin typeface="Candara" panose="020E0502030303020204" pitchFamily="34" charset="0"/>
              </a:rPr>
              <a:t>Thanks for </a:t>
            </a:r>
            <a:br>
              <a:rPr lang="en-US" sz="4800" b="0" dirty="0">
                <a:solidFill>
                  <a:schemeClr val="tx1"/>
                </a:solidFill>
                <a:latin typeface="Candara" panose="020E0502030303020204" pitchFamily="34" charset="0"/>
              </a:rPr>
            </a:br>
            <a:r>
              <a:rPr lang="en-US" sz="4800" b="0" dirty="0">
                <a:solidFill>
                  <a:schemeClr val="tx1"/>
                </a:solidFill>
                <a:latin typeface="Candara" panose="020E0502030303020204" pitchFamily="34" charset="0"/>
              </a:rPr>
              <a:t>your attention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559892" y="4374851"/>
            <a:ext cx="7772400" cy="1333500"/>
          </a:xfrm>
        </p:spPr>
        <p:txBody>
          <a:bodyPr>
            <a:normAutofit/>
          </a:bodyPr>
          <a:lstStyle/>
          <a:p>
            <a:pPr algn="ctr"/>
            <a:r>
              <a:rPr lang="en-US" sz="8000" dirty="0">
                <a:latin typeface="Candara" panose="020E0502030303020204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498270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4"/>
          <p:cNvSpPr>
            <a:spLocks noGrp="1"/>
          </p:cNvSpPr>
          <p:nvPr>
            <p:ph type="ctrTitle" idx="4294967295"/>
          </p:nvPr>
        </p:nvSpPr>
        <p:spPr>
          <a:xfrm>
            <a:off x="641534" y="4149725"/>
            <a:ext cx="7772400" cy="968375"/>
          </a:xfrm>
        </p:spPr>
        <p:txBody>
          <a:bodyPr>
            <a:noAutofit/>
          </a:bodyPr>
          <a:lstStyle/>
          <a:p>
            <a:pPr algn="ctr"/>
            <a:r>
              <a:rPr lang="it-IT" sz="2800" dirty="0"/>
              <a:t>Firma convenzione </a:t>
            </a:r>
            <a:br>
              <a:rPr lang="it-IT" sz="2800" dirty="0"/>
            </a:br>
            <a:r>
              <a:rPr lang="it-IT" sz="2800" dirty="0"/>
              <a:t>Politecnico di Milano e Veneranda Fabbrica del Duomo di Milano</a:t>
            </a:r>
          </a:p>
        </p:txBody>
      </p:sp>
      <p:sp>
        <p:nvSpPr>
          <p:cNvPr id="11" name="Sottotitolo 10"/>
          <p:cNvSpPr>
            <a:spLocks noGrp="1"/>
          </p:cNvSpPr>
          <p:nvPr>
            <p:ph type="subTitle" idx="4294967295"/>
          </p:nvPr>
        </p:nvSpPr>
        <p:spPr>
          <a:xfrm>
            <a:off x="641534" y="5743574"/>
            <a:ext cx="7772400" cy="708025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it-IT" b="1" dirty="0">
                <a:solidFill>
                  <a:schemeClr val="bg1"/>
                </a:solidFill>
              </a:rPr>
              <a:t>Aula Magna – Rettorato</a:t>
            </a:r>
          </a:p>
          <a:p>
            <a:pPr algn="ctr"/>
            <a:r>
              <a:rPr lang="it-IT" b="1" dirty="0">
                <a:solidFill>
                  <a:schemeClr val="bg1"/>
                </a:solidFill>
              </a:rPr>
              <a:t>Mercoledì 27 maggio 2015</a:t>
            </a:r>
          </a:p>
          <a:p>
            <a:endParaRPr lang="it-IT" dirty="0"/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25" y="1567243"/>
            <a:ext cx="3084576" cy="1301496"/>
          </a:xfrm>
          <a:prstGeom prst="rect">
            <a:avLst/>
          </a:prstGeom>
        </p:spPr>
      </p:pic>
      <p:sp>
        <p:nvSpPr>
          <p:cNvPr id="7" name="Rettangolo 6"/>
          <p:cNvSpPr/>
          <p:nvPr/>
        </p:nvSpPr>
        <p:spPr>
          <a:xfrm>
            <a:off x="0" y="3832224"/>
            <a:ext cx="9144000" cy="3025776"/>
          </a:xfrm>
          <a:prstGeom prst="rect">
            <a:avLst/>
          </a:prstGeom>
          <a:solidFill>
            <a:srgbClr val="728FA5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48007" y="3816351"/>
            <a:ext cx="9036647" cy="180000"/>
            <a:chOff x="1218340" y="275867"/>
            <a:chExt cx="17715122" cy="567843"/>
          </a:xfrm>
        </p:grpSpPr>
        <p:cxnSp>
          <p:nvCxnSpPr>
            <p:cNvPr id="9" name="Connettore 1 8"/>
            <p:cNvCxnSpPr/>
            <p:nvPr userDrawn="1"/>
          </p:nvCxnSpPr>
          <p:spPr>
            <a:xfrm>
              <a:off x="12183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nettore 1 9"/>
            <p:cNvCxnSpPr/>
            <p:nvPr userDrawn="1"/>
          </p:nvCxnSpPr>
          <p:spPr>
            <a:xfrm>
              <a:off x="13672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Connettore 1 11"/>
            <p:cNvCxnSpPr/>
            <p:nvPr userDrawn="1"/>
          </p:nvCxnSpPr>
          <p:spPr>
            <a:xfrm>
              <a:off x="15160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Connettore 1 12"/>
            <p:cNvCxnSpPr/>
            <p:nvPr userDrawn="1"/>
          </p:nvCxnSpPr>
          <p:spPr>
            <a:xfrm>
              <a:off x="16649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Connettore 1 13"/>
            <p:cNvCxnSpPr/>
            <p:nvPr userDrawn="1"/>
          </p:nvCxnSpPr>
          <p:spPr>
            <a:xfrm>
              <a:off x="18138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Connettore 1 14"/>
            <p:cNvCxnSpPr/>
            <p:nvPr userDrawn="1"/>
          </p:nvCxnSpPr>
          <p:spPr>
            <a:xfrm>
              <a:off x="19626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Connettore 1 15"/>
            <p:cNvCxnSpPr/>
            <p:nvPr userDrawn="1"/>
          </p:nvCxnSpPr>
          <p:spPr>
            <a:xfrm>
              <a:off x="21115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Connettore 1 16"/>
            <p:cNvCxnSpPr/>
            <p:nvPr userDrawn="1"/>
          </p:nvCxnSpPr>
          <p:spPr>
            <a:xfrm>
              <a:off x="22604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Connettore 1 17"/>
            <p:cNvCxnSpPr/>
            <p:nvPr userDrawn="1"/>
          </p:nvCxnSpPr>
          <p:spPr>
            <a:xfrm>
              <a:off x="24092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ttore 1 18"/>
            <p:cNvCxnSpPr/>
            <p:nvPr userDrawn="1"/>
          </p:nvCxnSpPr>
          <p:spPr>
            <a:xfrm>
              <a:off x="25581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Connettore 1 19"/>
            <p:cNvCxnSpPr/>
            <p:nvPr userDrawn="1"/>
          </p:nvCxnSpPr>
          <p:spPr>
            <a:xfrm>
              <a:off x="27070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ttore 1 20"/>
            <p:cNvCxnSpPr/>
            <p:nvPr userDrawn="1"/>
          </p:nvCxnSpPr>
          <p:spPr>
            <a:xfrm>
              <a:off x="28558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ttore 1 21"/>
            <p:cNvCxnSpPr/>
            <p:nvPr userDrawn="1"/>
          </p:nvCxnSpPr>
          <p:spPr>
            <a:xfrm>
              <a:off x="30047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ttore 1 22"/>
            <p:cNvCxnSpPr/>
            <p:nvPr userDrawn="1"/>
          </p:nvCxnSpPr>
          <p:spPr>
            <a:xfrm>
              <a:off x="31536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ttore 1 23"/>
            <p:cNvCxnSpPr/>
            <p:nvPr userDrawn="1"/>
          </p:nvCxnSpPr>
          <p:spPr>
            <a:xfrm>
              <a:off x="33024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ttore 1 24"/>
            <p:cNvCxnSpPr/>
            <p:nvPr userDrawn="1"/>
          </p:nvCxnSpPr>
          <p:spPr>
            <a:xfrm>
              <a:off x="34513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ttore 1 25"/>
            <p:cNvCxnSpPr/>
            <p:nvPr userDrawn="1"/>
          </p:nvCxnSpPr>
          <p:spPr>
            <a:xfrm>
              <a:off x="36002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ttore 1 26"/>
            <p:cNvCxnSpPr/>
            <p:nvPr userDrawn="1"/>
          </p:nvCxnSpPr>
          <p:spPr>
            <a:xfrm>
              <a:off x="37490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ttore 1 27"/>
            <p:cNvCxnSpPr/>
            <p:nvPr userDrawn="1"/>
          </p:nvCxnSpPr>
          <p:spPr>
            <a:xfrm>
              <a:off x="38979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ttore 1 28"/>
            <p:cNvCxnSpPr/>
            <p:nvPr userDrawn="1"/>
          </p:nvCxnSpPr>
          <p:spPr>
            <a:xfrm>
              <a:off x="404681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ttore 1 29"/>
            <p:cNvCxnSpPr/>
            <p:nvPr userDrawn="1"/>
          </p:nvCxnSpPr>
          <p:spPr>
            <a:xfrm>
              <a:off x="419568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ttore 1 30"/>
            <p:cNvCxnSpPr/>
            <p:nvPr userDrawn="1"/>
          </p:nvCxnSpPr>
          <p:spPr>
            <a:xfrm>
              <a:off x="434454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ttore 1 31"/>
            <p:cNvCxnSpPr/>
            <p:nvPr userDrawn="1"/>
          </p:nvCxnSpPr>
          <p:spPr>
            <a:xfrm>
              <a:off x="449341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Connettore 1 32"/>
            <p:cNvCxnSpPr/>
            <p:nvPr userDrawn="1"/>
          </p:nvCxnSpPr>
          <p:spPr>
            <a:xfrm>
              <a:off x="464228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Connettore 1 33"/>
            <p:cNvCxnSpPr/>
            <p:nvPr userDrawn="1"/>
          </p:nvCxnSpPr>
          <p:spPr>
            <a:xfrm>
              <a:off x="479114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Connettore 1 34"/>
            <p:cNvCxnSpPr/>
            <p:nvPr userDrawn="1"/>
          </p:nvCxnSpPr>
          <p:spPr>
            <a:xfrm>
              <a:off x="494001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Connettore 1 35"/>
            <p:cNvCxnSpPr/>
            <p:nvPr userDrawn="1"/>
          </p:nvCxnSpPr>
          <p:spPr>
            <a:xfrm>
              <a:off x="508888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Connettore 1 36"/>
            <p:cNvCxnSpPr/>
            <p:nvPr userDrawn="1"/>
          </p:nvCxnSpPr>
          <p:spPr>
            <a:xfrm>
              <a:off x="523774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Connettore 1 37"/>
            <p:cNvCxnSpPr/>
            <p:nvPr userDrawn="1"/>
          </p:nvCxnSpPr>
          <p:spPr>
            <a:xfrm>
              <a:off x="538661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Connettore 1 38"/>
            <p:cNvCxnSpPr/>
            <p:nvPr userDrawn="1"/>
          </p:nvCxnSpPr>
          <p:spPr>
            <a:xfrm>
              <a:off x="553548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Connettore 1 39"/>
            <p:cNvCxnSpPr/>
            <p:nvPr userDrawn="1"/>
          </p:nvCxnSpPr>
          <p:spPr>
            <a:xfrm>
              <a:off x="568435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ttore 1 40"/>
            <p:cNvCxnSpPr/>
            <p:nvPr userDrawn="1"/>
          </p:nvCxnSpPr>
          <p:spPr>
            <a:xfrm>
              <a:off x="583321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ttore 1 41"/>
            <p:cNvCxnSpPr/>
            <p:nvPr userDrawn="1"/>
          </p:nvCxnSpPr>
          <p:spPr>
            <a:xfrm>
              <a:off x="598208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Connettore 1 42"/>
            <p:cNvCxnSpPr/>
            <p:nvPr userDrawn="1"/>
          </p:nvCxnSpPr>
          <p:spPr>
            <a:xfrm>
              <a:off x="613095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Connettore 1 43"/>
            <p:cNvCxnSpPr/>
            <p:nvPr userDrawn="1"/>
          </p:nvCxnSpPr>
          <p:spPr>
            <a:xfrm>
              <a:off x="627981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Connettore 1 44"/>
            <p:cNvCxnSpPr/>
            <p:nvPr userDrawn="1"/>
          </p:nvCxnSpPr>
          <p:spPr>
            <a:xfrm>
              <a:off x="642868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nettore 1 45"/>
            <p:cNvCxnSpPr/>
            <p:nvPr userDrawn="1"/>
          </p:nvCxnSpPr>
          <p:spPr>
            <a:xfrm>
              <a:off x="657755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nettore 1 46"/>
            <p:cNvCxnSpPr/>
            <p:nvPr userDrawn="1"/>
          </p:nvCxnSpPr>
          <p:spPr>
            <a:xfrm>
              <a:off x="672641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nettore 1 47"/>
            <p:cNvCxnSpPr/>
            <p:nvPr userDrawn="1"/>
          </p:nvCxnSpPr>
          <p:spPr>
            <a:xfrm>
              <a:off x="687528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nettore 1 48"/>
            <p:cNvCxnSpPr/>
            <p:nvPr userDrawn="1"/>
          </p:nvCxnSpPr>
          <p:spPr>
            <a:xfrm>
              <a:off x="702415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Connettore 1 49"/>
            <p:cNvCxnSpPr/>
            <p:nvPr userDrawn="1"/>
          </p:nvCxnSpPr>
          <p:spPr>
            <a:xfrm>
              <a:off x="717302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Connettore 1 50"/>
            <p:cNvCxnSpPr/>
            <p:nvPr userDrawn="1"/>
          </p:nvCxnSpPr>
          <p:spPr>
            <a:xfrm>
              <a:off x="732188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Connettore 1 51"/>
            <p:cNvCxnSpPr/>
            <p:nvPr userDrawn="1"/>
          </p:nvCxnSpPr>
          <p:spPr>
            <a:xfrm>
              <a:off x="747075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Connettore 1 52"/>
            <p:cNvCxnSpPr/>
            <p:nvPr userDrawn="1"/>
          </p:nvCxnSpPr>
          <p:spPr>
            <a:xfrm>
              <a:off x="761962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Connettore 1 53"/>
            <p:cNvCxnSpPr/>
            <p:nvPr userDrawn="1"/>
          </p:nvCxnSpPr>
          <p:spPr>
            <a:xfrm>
              <a:off x="776848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Connettore 1 54"/>
            <p:cNvCxnSpPr/>
            <p:nvPr userDrawn="1"/>
          </p:nvCxnSpPr>
          <p:spPr>
            <a:xfrm>
              <a:off x="791735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Connettore 1 55"/>
            <p:cNvCxnSpPr/>
            <p:nvPr userDrawn="1"/>
          </p:nvCxnSpPr>
          <p:spPr>
            <a:xfrm>
              <a:off x="806622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Connettore 1 56"/>
            <p:cNvCxnSpPr/>
            <p:nvPr userDrawn="1"/>
          </p:nvCxnSpPr>
          <p:spPr>
            <a:xfrm>
              <a:off x="821508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Connettore 1 57"/>
            <p:cNvCxnSpPr/>
            <p:nvPr userDrawn="1"/>
          </p:nvCxnSpPr>
          <p:spPr>
            <a:xfrm>
              <a:off x="836395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Connettore 1 58"/>
            <p:cNvCxnSpPr/>
            <p:nvPr userDrawn="1"/>
          </p:nvCxnSpPr>
          <p:spPr>
            <a:xfrm>
              <a:off x="851282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nettore 1 59"/>
            <p:cNvCxnSpPr/>
            <p:nvPr userDrawn="1"/>
          </p:nvCxnSpPr>
          <p:spPr>
            <a:xfrm>
              <a:off x="866169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nettore 1 60"/>
            <p:cNvCxnSpPr/>
            <p:nvPr userDrawn="1"/>
          </p:nvCxnSpPr>
          <p:spPr>
            <a:xfrm>
              <a:off x="881055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Connettore 1 61"/>
            <p:cNvCxnSpPr/>
            <p:nvPr userDrawn="1"/>
          </p:nvCxnSpPr>
          <p:spPr>
            <a:xfrm>
              <a:off x="895942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Connettore 1 62"/>
            <p:cNvCxnSpPr/>
            <p:nvPr userDrawn="1"/>
          </p:nvCxnSpPr>
          <p:spPr>
            <a:xfrm>
              <a:off x="910829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Connettore 1 63"/>
            <p:cNvCxnSpPr/>
            <p:nvPr userDrawn="1"/>
          </p:nvCxnSpPr>
          <p:spPr>
            <a:xfrm>
              <a:off x="925715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Connettore 1 64"/>
            <p:cNvCxnSpPr/>
            <p:nvPr userDrawn="1"/>
          </p:nvCxnSpPr>
          <p:spPr>
            <a:xfrm>
              <a:off x="940602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Connettore 1 65"/>
            <p:cNvCxnSpPr/>
            <p:nvPr userDrawn="1"/>
          </p:nvCxnSpPr>
          <p:spPr>
            <a:xfrm>
              <a:off x="955489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Connettore 1 66"/>
            <p:cNvCxnSpPr/>
            <p:nvPr userDrawn="1"/>
          </p:nvCxnSpPr>
          <p:spPr>
            <a:xfrm>
              <a:off x="970375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nettore 1 67"/>
            <p:cNvCxnSpPr/>
            <p:nvPr userDrawn="1"/>
          </p:nvCxnSpPr>
          <p:spPr>
            <a:xfrm>
              <a:off x="985262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Connettore 1 68"/>
            <p:cNvCxnSpPr/>
            <p:nvPr userDrawn="1"/>
          </p:nvCxnSpPr>
          <p:spPr>
            <a:xfrm>
              <a:off x="1000149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nettore 1 69"/>
            <p:cNvCxnSpPr/>
            <p:nvPr userDrawn="1"/>
          </p:nvCxnSpPr>
          <p:spPr>
            <a:xfrm>
              <a:off x="1015036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Connettore 1 70"/>
            <p:cNvCxnSpPr/>
            <p:nvPr userDrawn="1"/>
          </p:nvCxnSpPr>
          <p:spPr>
            <a:xfrm>
              <a:off x="1029922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Connettore 1 71"/>
            <p:cNvCxnSpPr/>
            <p:nvPr userDrawn="1"/>
          </p:nvCxnSpPr>
          <p:spPr>
            <a:xfrm>
              <a:off x="1044809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Connettore 1 72"/>
            <p:cNvCxnSpPr/>
            <p:nvPr userDrawn="1"/>
          </p:nvCxnSpPr>
          <p:spPr>
            <a:xfrm>
              <a:off x="1059696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Connettore 1 73"/>
            <p:cNvCxnSpPr/>
            <p:nvPr userDrawn="1"/>
          </p:nvCxnSpPr>
          <p:spPr>
            <a:xfrm>
              <a:off x="1074582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Connettore 1 74"/>
            <p:cNvCxnSpPr/>
            <p:nvPr userDrawn="1"/>
          </p:nvCxnSpPr>
          <p:spPr>
            <a:xfrm>
              <a:off x="1089469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Connettore 1 75"/>
            <p:cNvCxnSpPr/>
            <p:nvPr userDrawn="1"/>
          </p:nvCxnSpPr>
          <p:spPr>
            <a:xfrm>
              <a:off x="110435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Connettore 1 76"/>
            <p:cNvCxnSpPr/>
            <p:nvPr userDrawn="1"/>
          </p:nvCxnSpPr>
          <p:spPr>
            <a:xfrm>
              <a:off x="1119242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nettore 1 77"/>
            <p:cNvCxnSpPr/>
            <p:nvPr userDrawn="1"/>
          </p:nvCxnSpPr>
          <p:spPr>
            <a:xfrm>
              <a:off x="1134129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nettore 1 78"/>
            <p:cNvCxnSpPr/>
            <p:nvPr userDrawn="1"/>
          </p:nvCxnSpPr>
          <p:spPr>
            <a:xfrm>
              <a:off x="1149016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nettore 1 79"/>
            <p:cNvCxnSpPr/>
            <p:nvPr userDrawn="1"/>
          </p:nvCxnSpPr>
          <p:spPr>
            <a:xfrm>
              <a:off x="1163903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Connettore 1 80"/>
            <p:cNvCxnSpPr/>
            <p:nvPr userDrawn="1"/>
          </p:nvCxnSpPr>
          <p:spPr>
            <a:xfrm>
              <a:off x="1178789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Connettore 1 81"/>
            <p:cNvCxnSpPr/>
            <p:nvPr userDrawn="1"/>
          </p:nvCxnSpPr>
          <p:spPr>
            <a:xfrm>
              <a:off x="1193676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Connettore 1 82"/>
            <p:cNvCxnSpPr/>
            <p:nvPr userDrawn="1"/>
          </p:nvCxnSpPr>
          <p:spPr>
            <a:xfrm>
              <a:off x="1208563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Connettore 1 83"/>
            <p:cNvCxnSpPr/>
            <p:nvPr userDrawn="1"/>
          </p:nvCxnSpPr>
          <p:spPr>
            <a:xfrm>
              <a:off x="1223449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nettore 1 84"/>
            <p:cNvCxnSpPr/>
            <p:nvPr userDrawn="1"/>
          </p:nvCxnSpPr>
          <p:spPr>
            <a:xfrm>
              <a:off x="1238336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Connettore 1 85"/>
            <p:cNvCxnSpPr/>
            <p:nvPr userDrawn="1"/>
          </p:nvCxnSpPr>
          <p:spPr>
            <a:xfrm>
              <a:off x="1253223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Connettore 1 86"/>
            <p:cNvCxnSpPr/>
            <p:nvPr userDrawn="1"/>
          </p:nvCxnSpPr>
          <p:spPr>
            <a:xfrm>
              <a:off x="1268109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Connettore 1 87"/>
            <p:cNvCxnSpPr/>
            <p:nvPr userDrawn="1"/>
          </p:nvCxnSpPr>
          <p:spPr>
            <a:xfrm>
              <a:off x="1282996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Connettore 1 88"/>
            <p:cNvCxnSpPr/>
            <p:nvPr userDrawn="1"/>
          </p:nvCxnSpPr>
          <p:spPr>
            <a:xfrm>
              <a:off x="1297883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Connettore 1 89"/>
            <p:cNvCxnSpPr/>
            <p:nvPr userDrawn="1"/>
          </p:nvCxnSpPr>
          <p:spPr>
            <a:xfrm>
              <a:off x="1312770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Connettore 1 90"/>
            <p:cNvCxnSpPr/>
            <p:nvPr userDrawn="1"/>
          </p:nvCxnSpPr>
          <p:spPr>
            <a:xfrm>
              <a:off x="1327656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Connettore 1 91"/>
            <p:cNvCxnSpPr/>
            <p:nvPr userDrawn="1"/>
          </p:nvCxnSpPr>
          <p:spPr>
            <a:xfrm>
              <a:off x="1342543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Connettore 1 92"/>
            <p:cNvCxnSpPr/>
            <p:nvPr userDrawn="1"/>
          </p:nvCxnSpPr>
          <p:spPr>
            <a:xfrm>
              <a:off x="1357430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Connettore 1 93"/>
            <p:cNvCxnSpPr/>
            <p:nvPr userDrawn="1"/>
          </p:nvCxnSpPr>
          <p:spPr>
            <a:xfrm>
              <a:off x="1372316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Connettore 1 94"/>
            <p:cNvCxnSpPr/>
            <p:nvPr userDrawn="1"/>
          </p:nvCxnSpPr>
          <p:spPr>
            <a:xfrm>
              <a:off x="1387203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Connettore 1 95"/>
            <p:cNvCxnSpPr/>
            <p:nvPr userDrawn="1"/>
          </p:nvCxnSpPr>
          <p:spPr>
            <a:xfrm>
              <a:off x="1402090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Connettore 1 96"/>
            <p:cNvCxnSpPr/>
            <p:nvPr userDrawn="1"/>
          </p:nvCxnSpPr>
          <p:spPr>
            <a:xfrm>
              <a:off x="1416976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Connettore 1 97"/>
            <p:cNvCxnSpPr/>
            <p:nvPr userDrawn="1"/>
          </p:nvCxnSpPr>
          <p:spPr>
            <a:xfrm>
              <a:off x="1431863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Connettore 1 98"/>
            <p:cNvCxnSpPr/>
            <p:nvPr userDrawn="1"/>
          </p:nvCxnSpPr>
          <p:spPr>
            <a:xfrm>
              <a:off x="1446750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Connettore 1 99"/>
            <p:cNvCxnSpPr/>
            <p:nvPr userDrawn="1"/>
          </p:nvCxnSpPr>
          <p:spPr>
            <a:xfrm>
              <a:off x="1461637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Connettore 1 100"/>
            <p:cNvCxnSpPr/>
            <p:nvPr userDrawn="1"/>
          </p:nvCxnSpPr>
          <p:spPr>
            <a:xfrm>
              <a:off x="1476523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Connettore 1 101"/>
            <p:cNvCxnSpPr/>
            <p:nvPr userDrawn="1"/>
          </p:nvCxnSpPr>
          <p:spPr>
            <a:xfrm>
              <a:off x="1491410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nettore 1 102"/>
            <p:cNvCxnSpPr/>
            <p:nvPr userDrawn="1"/>
          </p:nvCxnSpPr>
          <p:spPr>
            <a:xfrm>
              <a:off x="1506297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nettore 1 103"/>
            <p:cNvCxnSpPr/>
            <p:nvPr userDrawn="1"/>
          </p:nvCxnSpPr>
          <p:spPr>
            <a:xfrm>
              <a:off x="1521183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nettore 1 104"/>
            <p:cNvCxnSpPr/>
            <p:nvPr userDrawn="1"/>
          </p:nvCxnSpPr>
          <p:spPr>
            <a:xfrm>
              <a:off x="1536070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nettore 1 105"/>
            <p:cNvCxnSpPr/>
            <p:nvPr userDrawn="1"/>
          </p:nvCxnSpPr>
          <p:spPr>
            <a:xfrm>
              <a:off x="1550957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Connettore 1 106"/>
            <p:cNvCxnSpPr/>
            <p:nvPr userDrawn="1"/>
          </p:nvCxnSpPr>
          <p:spPr>
            <a:xfrm>
              <a:off x="1565843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nettore 1 107"/>
            <p:cNvCxnSpPr/>
            <p:nvPr userDrawn="1"/>
          </p:nvCxnSpPr>
          <p:spPr>
            <a:xfrm>
              <a:off x="1580730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Connettore 1 108"/>
            <p:cNvCxnSpPr/>
            <p:nvPr userDrawn="1"/>
          </p:nvCxnSpPr>
          <p:spPr>
            <a:xfrm>
              <a:off x="1595617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Connettore 1 109"/>
            <p:cNvCxnSpPr/>
            <p:nvPr userDrawn="1"/>
          </p:nvCxnSpPr>
          <p:spPr>
            <a:xfrm>
              <a:off x="1610504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Connettore 1 110"/>
            <p:cNvCxnSpPr/>
            <p:nvPr userDrawn="1"/>
          </p:nvCxnSpPr>
          <p:spPr>
            <a:xfrm>
              <a:off x="1625390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nettore 1 111"/>
            <p:cNvCxnSpPr/>
            <p:nvPr userDrawn="1"/>
          </p:nvCxnSpPr>
          <p:spPr>
            <a:xfrm>
              <a:off x="1640277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Connettore 1 112"/>
            <p:cNvCxnSpPr/>
            <p:nvPr userDrawn="1"/>
          </p:nvCxnSpPr>
          <p:spPr>
            <a:xfrm>
              <a:off x="1655164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Connettore 1 113"/>
            <p:cNvCxnSpPr/>
            <p:nvPr userDrawn="1"/>
          </p:nvCxnSpPr>
          <p:spPr>
            <a:xfrm>
              <a:off x="1670050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Connettore 1 114"/>
            <p:cNvCxnSpPr/>
            <p:nvPr userDrawn="1"/>
          </p:nvCxnSpPr>
          <p:spPr>
            <a:xfrm>
              <a:off x="1684937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Connettore 1 115"/>
            <p:cNvCxnSpPr/>
            <p:nvPr userDrawn="1"/>
          </p:nvCxnSpPr>
          <p:spPr>
            <a:xfrm>
              <a:off x="1699824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Connettore 1 116"/>
            <p:cNvCxnSpPr/>
            <p:nvPr userDrawn="1"/>
          </p:nvCxnSpPr>
          <p:spPr>
            <a:xfrm>
              <a:off x="1714710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Connettore 1 117"/>
            <p:cNvCxnSpPr/>
            <p:nvPr userDrawn="1"/>
          </p:nvCxnSpPr>
          <p:spPr>
            <a:xfrm>
              <a:off x="1729597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nettore 1 118"/>
            <p:cNvCxnSpPr/>
            <p:nvPr userDrawn="1"/>
          </p:nvCxnSpPr>
          <p:spPr>
            <a:xfrm>
              <a:off x="17444843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Connettore 1 119"/>
            <p:cNvCxnSpPr/>
            <p:nvPr userDrawn="1"/>
          </p:nvCxnSpPr>
          <p:spPr>
            <a:xfrm>
              <a:off x="17593710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Connettore 1 120"/>
            <p:cNvCxnSpPr/>
            <p:nvPr userDrawn="1"/>
          </p:nvCxnSpPr>
          <p:spPr>
            <a:xfrm>
              <a:off x="17742577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Connettore 1 121"/>
            <p:cNvCxnSpPr/>
            <p:nvPr userDrawn="1"/>
          </p:nvCxnSpPr>
          <p:spPr>
            <a:xfrm>
              <a:off x="17891444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Connettore 1 122"/>
            <p:cNvCxnSpPr/>
            <p:nvPr userDrawn="1"/>
          </p:nvCxnSpPr>
          <p:spPr>
            <a:xfrm>
              <a:off x="18040311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Connettore 1 123"/>
            <p:cNvCxnSpPr/>
            <p:nvPr userDrawn="1"/>
          </p:nvCxnSpPr>
          <p:spPr>
            <a:xfrm>
              <a:off x="18189178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Connettore 1 124"/>
            <p:cNvCxnSpPr/>
            <p:nvPr userDrawn="1"/>
          </p:nvCxnSpPr>
          <p:spPr>
            <a:xfrm>
              <a:off x="18338045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Connettore 1 125"/>
            <p:cNvCxnSpPr/>
            <p:nvPr userDrawn="1"/>
          </p:nvCxnSpPr>
          <p:spPr>
            <a:xfrm>
              <a:off x="1848691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Connettore 1 126"/>
            <p:cNvCxnSpPr/>
            <p:nvPr userDrawn="1"/>
          </p:nvCxnSpPr>
          <p:spPr>
            <a:xfrm>
              <a:off x="18635779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Connettore 1 127"/>
            <p:cNvCxnSpPr/>
            <p:nvPr userDrawn="1"/>
          </p:nvCxnSpPr>
          <p:spPr>
            <a:xfrm>
              <a:off x="18784646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Connettore 1 128"/>
            <p:cNvCxnSpPr/>
            <p:nvPr userDrawn="1"/>
          </p:nvCxnSpPr>
          <p:spPr>
            <a:xfrm>
              <a:off x="18933462" y="275867"/>
              <a:ext cx="0" cy="567843"/>
            </a:xfrm>
            <a:prstGeom prst="line">
              <a:avLst/>
            </a:prstGeom>
            <a:ln w="12700">
              <a:solidFill>
                <a:schemeClr val="bg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0" name="Titolo 1"/>
          <p:cNvSpPr txBox="1">
            <a:spLocks/>
          </p:cNvSpPr>
          <p:nvPr/>
        </p:nvSpPr>
        <p:spPr>
          <a:xfrm>
            <a:off x="566236" y="4775199"/>
            <a:ext cx="7772400" cy="96837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bg1"/>
                </a:solidFill>
                <a:latin typeface="Arial"/>
                <a:ea typeface="+mj-ea"/>
                <a:cs typeface="Arial"/>
              </a:defRPr>
            </a:lvl1pPr>
          </a:lstStyle>
          <a:p>
            <a:pPr algn="ctr"/>
            <a:r>
              <a:rPr lang="en-US" sz="4800" dirty="0">
                <a:latin typeface="Candara" panose="020E0502030303020204" pitchFamily="34" charset="0"/>
              </a:rPr>
              <a:t>Backup slides</a:t>
            </a:r>
          </a:p>
        </p:txBody>
      </p:sp>
    </p:spTree>
    <p:extLst>
      <p:ext uri="{BB962C8B-B14F-4D97-AF65-F5344CB8AC3E}">
        <p14:creationId xmlns:p14="http://schemas.microsoft.com/office/powerpoint/2010/main" val="1659495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Input corruption using MovieLens 1M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9AE98FE-F0A0-C145-824D-02C8AEE4E6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185" y="1924049"/>
            <a:ext cx="6191011" cy="3705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38587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Input corruption using MovieLens 10M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BA56DF-2911-424A-8BB9-1BC3AE1137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748" y="1839912"/>
            <a:ext cx="6126503" cy="3846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5059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Execution time MovieLens 100K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68CA5FF-BAC0-264C-9240-6BC38A9234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178"/>
          <a:stretch/>
        </p:blipFill>
        <p:spPr>
          <a:xfrm>
            <a:off x="1441999" y="2114552"/>
            <a:ext cx="5939531" cy="3814762"/>
          </a:xfrm>
          <a:prstGeom prst="rect">
            <a:avLst/>
          </a:prstGeom>
        </p:spPr>
      </p:pic>
      <p:sp>
        <p:nvSpPr>
          <p:cNvPr id="6" name="Down Arrow 5">
            <a:extLst>
              <a:ext uri="{FF2B5EF4-FFF2-40B4-BE49-F238E27FC236}">
                <a16:creationId xmlns:a16="http://schemas.microsoft.com/office/drawing/2014/main" id="{A7A995BD-6EEF-DD42-A529-9AC62A022DC8}"/>
              </a:ext>
            </a:extLst>
          </p:cNvPr>
          <p:cNvSpPr/>
          <p:nvPr/>
        </p:nvSpPr>
        <p:spPr>
          <a:xfrm rot="10800000">
            <a:off x="760385" y="2318346"/>
            <a:ext cx="258260" cy="430886"/>
          </a:xfrm>
          <a:prstGeom prst="downArrow">
            <a:avLst/>
          </a:prstGeom>
          <a:solidFill>
            <a:srgbClr val="9BBB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C21A9DD-0545-AF42-99D4-047CA68F3C45}"/>
              </a:ext>
            </a:extLst>
          </p:cNvPr>
          <p:cNvSpPr/>
          <p:nvPr/>
        </p:nvSpPr>
        <p:spPr>
          <a:xfrm>
            <a:off x="1179649" y="2413010"/>
            <a:ext cx="184930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ndara" panose="020E0502030303020204" pitchFamily="34" charset="0"/>
              </a:rPr>
              <a:t>Corruption level (q)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FC7E5BF-3E82-5744-8BBD-D87CD991C58D}"/>
              </a:ext>
            </a:extLst>
          </p:cNvPr>
          <p:cNvSpPr/>
          <p:nvPr/>
        </p:nvSpPr>
        <p:spPr>
          <a:xfrm>
            <a:off x="1163051" y="2999938"/>
            <a:ext cx="14272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ndara" panose="020E0502030303020204" pitchFamily="34" charset="0"/>
              </a:rPr>
              <a:t>Execution time</a:t>
            </a:r>
          </a:p>
        </p:txBody>
      </p:sp>
      <p:sp>
        <p:nvSpPr>
          <p:cNvPr id="9" name="Down Arrow 8">
            <a:extLst>
              <a:ext uri="{FF2B5EF4-FFF2-40B4-BE49-F238E27FC236}">
                <a16:creationId xmlns:a16="http://schemas.microsoft.com/office/drawing/2014/main" id="{9602A698-FADE-0943-9185-0ED05FC7EDEF}"/>
              </a:ext>
            </a:extLst>
          </p:cNvPr>
          <p:cNvSpPr/>
          <p:nvPr/>
        </p:nvSpPr>
        <p:spPr>
          <a:xfrm>
            <a:off x="774665" y="2898102"/>
            <a:ext cx="258260" cy="430886"/>
          </a:xfrm>
          <a:prstGeom prst="downArrow">
            <a:avLst/>
          </a:prstGeom>
          <a:solidFill>
            <a:srgbClr val="B854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3C679BB-485E-0D48-A5B9-E66E8AE60306}"/>
              </a:ext>
            </a:extLst>
          </p:cNvPr>
          <p:cNvSpPr/>
          <p:nvPr/>
        </p:nvSpPr>
        <p:spPr>
          <a:xfrm>
            <a:off x="487624" y="2200275"/>
            <a:ext cx="2778127" cy="1257301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619555D0-1659-7742-B93E-76D31C8BF009}"/>
              </a:ext>
            </a:extLst>
          </p:cNvPr>
          <p:cNvSpPr/>
          <p:nvPr/>
        </p:nvSpPr>
        <p:spPr>
          <a:xfrm>
            <a:off x="568978" y="1752262"/>
            <a:ext cx="25779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Candara" panose="020E0502030303020204" pitchFamily="34" charset="0"/>
              </a:rPr>
              <a:t>&lt;Mask-out/drop-out corruption&gt;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048534C-EFBC-C244-8DCE-230F977813D8}"/>
              </a:ext>
            </a:extLst>
          </p:cNvPr>
          <p:cNvSpPr/>
          <p:nvPr/>
        </p:nvSpPr>
        <p:spPr>
          <a:xfrm>
            <a:off x="5878318" y="2318346"/>
            <a:ext cx="2778127" cy="1257301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E0BDDE1-431B-AF47-B2A4-4EB89D756EE9}"/>
              </a:ext>
            </a:extLst>
          </p:cNvPr>
          <p:cNvSpPr/>
          <p:nvPr/>
        </p:nvSpPr>
        <p:spPr>
          <a:xfrm>
            <a:off x="5959603" y="1821438"/>
            <a:ext cx="25170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i="1" dirty="0">
                <a:latin typeface="Candara" panose="020E0502030303020204" pitchFamily="34" charset="0"/>
              </a:rPr>
              <a:t>&lt;With replacement corruption&gt;</a:t>
            </a:r>
          </a:p>
        </p:txBody>
      </p:sp>
      <p:sp>
        <p:nvSpPr>
          <p:cNvPr id="14" name="Down Arrow 13">
            <a:extLst>
              <a:ext uri="{FF2B5EF4-FFF2-40B4-BE49-F238E27FC236}">
                <a16:creationId xmlns:a16="http://schemas.microsoft.com/office/drawing/2014/main" id="{0988727C-936D-F14C-8698-5C0738EDA577}"/>
              </a:ext>
            </a:extLst>
          </p:cNvPr>
          <p:cNvSpPr/>
          <p:nvPr/>
        </p:nvSpPr>
        <p:spPr>
          <a:xfrm rot="10800000">
            <a:off x="6121288" y="2417671"/>
            <a:ext cx="258260" cy="430886"/>
          </a:xfrm>
          <a:prstGeom prst="downArrow">
            <a:avLst/>
          </a:prstGeom>
          <a:solidFill>
            <a:srgbClr val="9BBB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37E1C22-3A13-BD4C-A9D4-00E7C5CC180D}"/>
              </a:ext>
            </a:extLst>
          </p:cNvPr>
          <p:cNvSpPr/>
          <p:nvPr/>
        </p:nvSpPr>
        <p:spPr>
          <a:xfrm>
            <a:off x="6418283" y="2484260"/>
            <a:ext cx="2093843" cy="63094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sz="1200" dirty="0">
                <a:latin typeface="Candara" panose="020E0502030303020204" pitchFamily="34" charset="0"/>
              </a:rPr>
              <a:t>Corrupted replicas by user (c)</a:t>
            </a:r>
          </a:p>
          <a:p>
            <a:r>
              <a:rPr lang="en-US" sz="11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&lt; and removed interactions (n)&gt;</a:t>
            </a:r>
          </a:p>
          <a:p>
            <a:endParaRPr lang="en-GB" sz="1200" dirty="0">
              <a:latin typeface="Candara" panose="020E0502030303020204" pitchFamily="34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325F494-7FC3-054A-B923-31E3C48CCBFD}"/>
              </a:ext>
            </a:extLst>
          </p:cNvPr>
          <p:cNvSpPr/>
          <p:nvPr/>
        </p:nvSpPr>
        <p:spPr>
          <a:xfrm>
            <a:off x="6418283" y="3134783"/>
            <a:ext cx="14272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>
                <a:latin typeface="Candara" panose="020E0502030303020204" pitchFamily="34" charset="0"/>
              </a:rPr>
              <a:t>Execution time</a:t>
            </a:r>
          </a:p>
        </p:txBody>
      </p:sp>
      <p:sp>
        <p:nvSpPr>
          <p:cNvPr id="18" name="Down Arrow 17">
            <a:extLst>
              <a:ext uri="{FF2B5EF4-FFF2-40B4-BE49-F238E27FC236}">
                <a16:creationId xmlns:a16="http://schemas.microsoft.com/office/drawing/2014/main" id="{2B020F15-83A3-F345-9542-D24E97BAA1B6}"/>
              </a:ext>
            </a:extLst>
          </p:cNvPr>
          <p:cNvSpPr/>
          <p:nvPr/>
        </p:nvSpPr>
        <p:spPr>
          <a:xfrm rot="10800000">
            <a:off x="6149679" y="2986400"/>
            <a:ext cx="258260" cy="430886"/>
          </a:xfrm>
          <a:prstGeom prst="downArrow">
            <a:avLst/>
          </a:prstGeom>
          <a:solidFill>
            <a:srgbClr val="9BBB59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694458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Execution time MovieLens 1M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C6C6D11-8ED2-4B4B-894E-C2D906CBE2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484" t="14754"/>
          <a:stretch/>
        </p:blipFill>
        <p:spPr>
          <a:xfrm>
            <a:off x="2552083" y="1971675"/>
            <a:ext cx="4148751" cy="2209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FFC1B8D-A951-384C-992B-571D966B5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0572" y="3959435"/>
            <a:ext cx="5491775" cy="1795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411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24893"/>
            <a:ext cx="8581043" cy="8404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  <a:ea typeface="Ayuthaya" pitchFamily="2" charset="-34"/>
                <a:cs typeface="Ayuthaya" pitchFamily="2" charset="-34"/>
              </a:rPr>
              <a:t>Context: Recommender Systems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4484404" y="2913460"/>
            <a:ext cx="4079515" cy="2306471"/>
          </a:xfrm>
        </p:spPr>
        <p:txBody>
          <a:bodyPr>
            <a:no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Traditional approaches to recommenders still have </a:t>
            </a:r>
            <a:r>
              <a:rPr lang="en-US" sz="1800" dirty="0">
                <a:solidFill>
                  <a:srgbClr val="FFC000"/>
                </a:solidFill>
                <a:latin typeface="Candara" panose="020E0502030303020204" pitchFamily="34" charset="0"/>
              </a:rPr>
              <a:t>challenges </a:t>
            </a:r>
            <a:r>
              <a:rPr lang="en-US" sz="1800" dirty="0">
                <a:latin typeface="Candara" panose="020E0502030303020204" pitchFamily="34" charset="0"/>
              </a:rPr>
              <a:t>to face.</a:t>
            </a:r>
          </a:p>
          <a:p>
            <a:pPr algn="just"/>
            <a:endParaRPr lang="en-US" sz="1800" dirty="0">
              <a:latin typeface="Candara" panose="020E0502030303020204" pitchFamily="34" charset="0"/>
            </a:endParaRPr>
          </a:p>
          <a:p>
            <a:pPr algn="just"/>
            <a:endParaRPr lang="en-US" sz="1800" dirty="0">
              <a:latin typeface="Candara" panose="020E0502030303020204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Use deep learning models for recommender systems.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75E0A8B-F951-8145-8F2D-827948950D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969"/>
          <a:stretch/>
        </p:blipFill>
        <p:spPr>
          <a:xfrm>
            <a:off x="1120145" y="4738732"/>
            <a:ext cx="2922333" cy="935146"/>
          </a:xfrm>
          <a:prstGeom prst="rect">
            <a:avLst/>
          </a:prstGeom>
        </p:spPr>
      </p:pic>
      <p:sp>
        <p:nvSpPr>
          <p:cNvPr id="20" name="Segnaposto contenuto 2">
            <a:extLst>
              <a:ext uri="{FF2B5EF4-FFF2-40B4-BE49-F238E27FC236}">
                <a16:creationId xmlns:a16="http://schemas.microsoft.com/office/drawing/2014/main" id="{A82D15DF-3612-2141-AE0B-22CA4B9B6B85}"/>
              </a:ext>
            </a:extLst>
          </p:cNvPr>
          <p:cNvSpPr txBox="1">
            <a:spLocks/>
          </p:cNvSpPr>
          <p:nvPr/>
        </p:nvSpPr>
        <p:spPr>
          <a:xfrm>
            <a:off x="2640321" y="3697472"/>
            <a:ext cx="1558269" cy="7604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100" dirty="0">
                <a:latin typeface="Candara" panose="020E0502030303020204" pitchFamily="34" charset="0"/>
              </a:rPr>
              <a:t>Provide recommendations </a:t>
            </a:r>
          </a:p>
          <a:p>
            <a:pPr algn="ctr">
              <a:lnSpc>
                <a:spcPct val="120000"/>
              </a:lnSpc>
              <a:spcBef>
                <a:spcPts val="0"/>
              </a:spcBef>
            </a:pPr>
            <a:r>
              <a:rPr lang="en-US" sz="1100" dirty="0">
                <a:latin typeface="Candara" panose="020E0502030303020204" pitchFamily="34" charset="0"/>
              </a:rPr>
              <a:t>to the users</a:t>
            </a:r>
          </a:p>
        </p:txBody>
      </p:sp>
      <p:pic>
        <p:nvPicPr>
          <p:cNvPr id="23" name="Graphic 22" descr="Users">
            <a:extLst>
              <a:ext uri="{FF2B5EF4-FFF2-40B4-BE49-F238E27FC236}">
                <a16:creationId xmlns:a16="http://schemas.microsoft.com/office/drawing/2014/main" id="{0FF6ED22-B477-624F-88A4-661558C543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615715" y="2730556"/>
            <a:ext cx="859058" cy="859058"/>
          </a:xfrm>
          <a:prstGeom prst="rect">
            <a:avLst/>
          </a:prstGeom>
        </p:spPr>
      </p:pic>
      <p:sp>
        <p:nvSpPr>
          <p:cNvPr id="24" name="object 5">
            <a:extLst>
              <a:ext uri="{FF2B5EF4-FFF2-40B4-BE49-F238E27FC236}">
                <a16:creationId xmlns:a16="http://schemas.microsoft.com/office/drawing/2014/main" id="{E7304B22-A4E5-8D4B-A91A-5C48C0AE2E77}"/>
              </a:ext>
            </a:extLst>
          </p:cNvPr>
          <p:cNvSpPr/>
          <p:nvPr/>
        </p:nvSpPr>
        <p:spPr>
          <a:xfrm>
            <a:off x="964951" y="4524069"/>
            <a:ext cx="3232723" cy="1364472"/>
          </a:xfrm>
          <a:custGeom>
            <a:avLst/>
            <a:gdLst/>
            <a:ahLst/>
            <a:cxnLst/>
            <a:rect l="l" t="t" r="r" b="b"/>
            <a:pathLst>
              <a:path w="10992485" h="3848100">
                <a:moveTo>
                  <a:pt x="0" y="641350"/>
                </a:moveTo>
                <a:lnTo>
                  <a:pt x="1759" y="593470"/>
                </a:lnTo>
                <a:lnTo>
                  <a:pt x="6953" y="546548"/>
                </a:lnTo>
                <a:lnTo>
                  <a:pt x="15460" y="500708"/>
                </a:lnTo>
                <a:lnTo>
                  <a:pt x="27154" y="456075"/>
                </a:lnTo>
                <a:lnTo>
                  <a:pt x="41912" y="412770"/>
                </a:lnTo>
                <a:lnTo>
                  <a:pt x="59609" y="370920"/>
                </a:lnTo>
                <a:lnTo>
                  <a:pt x="80122" y="330646"/>
                </a:lnTo>
                <a:lnTo>
                  <a:pt x="103327" y="292074"/>
                </a:lnTo>
                <a:lnTo>
                  <a:pt x="129099" y="255326"/>
                </a:lnTo>
                <a:lnTo>
                  <a:pt x="157315" y="220527"/>
                </a:lnTo>
                <a:lnTo>
                  <a:pt x="187850" y="187801"/>
                </a:lnTo>
                <a:lnTo>
                  <a:pt x="220581" y="157271"/>
                </a:lnTo>
                <a:lnTo>
                  <a:pt x="255383" y="129060"/>
                </a:lnTo>
                <a:lnTo>
                  <a:pt x="292133" y="103294"/>
                </a:lnTo>
                <a:lnTo>
                  <a:pt x="330707" y="80095"/>
                </a:lnTo>
                <a:lnTo>
                  <a:pt x="370979" y="59588"/>
                </a:lnTo>
                <a:lnTo>
                  <a:pt x="412828" y="41896"/>
                </a:lnTo>
                <a:lnTo>
                  <a:pt x="456128" y="27144"/>
                </a:lnTo>
                <a:lnTo>
                  <a:pt x="500755" y="15454"/>
                </a:lnTo>
                <a:lnTo>
                  <a:pt x="546586" y="6951"/>
                </a:lnTo>
                <a:lnTo>
                  <a:pt x="593496" y="1758"/>
                </a:lnTo>
                <a:lnTo>
                  <a:pt x="641362" y="0"/>
                </a:lnTo>
                <a:lnTo>
                  <a:pt x="10350436" y="0"/>
                </a:lnTo>
                <a:lnTo>
                  <a:pt x="10398317" y="1758"/>
                </a:lnTo>
                <a:lnTo>
                  <a:pt x="10445240" y="6951"/>
                </a:lnTo>
                <a:lnTo>
                  <a:pt x="10491084" y="15454"/>
                </a:lnTo>
                <a:lnTo>
                  <a:pt x="10535722" y="27144"/>
                </a:lnTo>
                <a:lnTo>
                  <a:pt x="10579032" y="41896"/>
                </a:lnTo>
                <a:lnTo>
                  <a:pt x="10620889" y="59588"/>
                </a:lnTo>
                <a:lnTo>
                  <a:pt x="10661170" y="80095"/>
                </a:lnTo>
                <a:lnTo>
                  <a:pt x="10699750" y="103294"/>
                </a:lnTo>
                <a:lnTo>
                  <a:pt x="10736506" y="129060"/>
                </a:lnTo>
                <a:lnTo>
                  <a:pt x="10771313" y="157271"/>
                </a:lnTo>
                <a:lnTo>
                  <a:pt x="10804048" y="187801"/>
                </a:lnTo>
                <a:lnTo>
                  <a:pt x="10834587" y="220527"/>
                </a:lnTo>
                <a:lnTo>
                  <a:pt x="10862806" y="255326"/>
                </a:lnTo>
                <a:lnTo>
                  <a:pt x="10888580" y="292074"/>
                </a:lnTo>
                <a:lnTo>
                  <a:pt x="10911787" y="330646"/>
                </a:lnTo>
                <a:lnTo>
                  <a:pt x="10932301" y="370920"/>
                </a:lnTo>
                <a:lnTo>
                  <a:pt x="10949999" y="412770"/>
                </a:lnTo>
                <a:lnTo>
                  <a:pt x="10964758" y="456075"/>
                </a:lnTo>
                <a:lnTo>
                  <a:pt x="10976452" y="500708"/>
                </a:lnTo>
                <a:lnTo>
                  <a:pt x="10984959" y="546548"/>
                </a:lnTo>
                <a:lnTo>
                  <a:pt x="10990154" y="593470"/>
                </a:lnTo>
                <a:lnTo>
                  <a:pt x="10991913" y="641350"/>
                </a:lnTo>
                <a:lnTo>
                  <a:pt x="10991913" y="3206623"/>
                </a:lnTo>
                <a:lnTo>
                  <a:pt x="10990154" y="3254495"/>
                </a:lnTo>
                <a:lnTo>
                  <a:pt x="10984959" y="3301411"/>
                </a:lnTo>
                <a:lnTo>
                  <a:pt x="10976452" y="3347248"/>
                </a:lnTo>
                <a:lnTo>
                  <a:pt x="10964758" y="3391880"/>
                </a:lnTo>
                <a:lnTo>
                  <a:pt x="10949999" y="3435184"/>
                </a:lnTo>
                <a:lnTo>
                  <a:pt x="10932301" y="3477036"/>
                </a:lnTo>
                <a:lnTo>
                  <a:pt x="10911787" y="3517313"/>
                </a:lnTo>
                <a:lnTo>
                  <a:pt x="10888580" y="3555889"/>
                </a:lnTo>
                <a:lnTo>
                  <a:pt x="10862806" y="3592642"/>
                </a:lnTo>
                <a:lnTo>
                  <a:pt x="10834587" y="3627446"/>
                </a:lnTo>
                <a:lnTo>
                  <a:pt x="10804048" y="3660179"/>
                </a:lnTo>
                <a:lnTo>
                  <a:pt x="10771313" y="3690716"/>
                </a:lnTo>
                <a:lnTo>
                  <a:pt x="10736506" y="3718933"/>
                </a:lnTo>
                <a:lnTo>
                  <a:pt x="10699750" y="3744706"/>
                </a:lnTo>
                <a:lnTo>
                  <a:pt x="10661170" y="3767912"/>
                </a:lnTo>
                <a:lnTo>
                  <a:pt x="10620889" y="3788425"/>
                </a:lnTo>
                <a:lnTo>
                  <a:pt x="10579032" y="3806123"/>
                </a:lnTo>
                <a:lnTo>
                  <a:pt x="10535722" y="3820881"/>
                </a:lnTo>
                <a:lnTo>
                  <a:pt x="10491084" y="3832575"/>
                </a:lnTo>
                <a:lnTo>
                  <a:pt x="10445240" y="3841082"/>
                </a:lnTo>
                <a:lnTo>
                  <a:pt x="10398317" y="3846277"/>
                </a:lnTo>
                <a:lnTo>
                  <a:pt x="10350436" y="3848036"/>
                </a:lnTo>
                <a:lnTo>
                  <a:pt x="641362" y="3848036"/>
                </a:lnTo>
                <a:lnTo>
                  <a:pt x="593496" y="3846277"/>
                </a:lnTo>
                <a:lnTo>
                  <a:pt x="546586" y="3841082"/>
                </a:lnTo>
                <a:lnTo>
                  <a:pt x="500755" y="3832575"/>
                </a:lnTo>
                <a:lnTo>
                  <a:pt x="456128" y="3820881"/>
                </a:lnTo>
                <a:lnTo>
                  <a:pt x="412828" y="3806123"/>
                </a:lnTo>
                <a:lnTo>
                  <a:pt x="370979" y="3788425"/>
                </a:lnTo>
                <a:lnTo>
                  <a:pt x="330707" y="3767912"/>
                </a:lnTo>
                <a:lnTo>
                  <a:pt x="292133" y="3744706"/>
                </a:lnTo>
                <a:lnTo>
                  <a:pt x="255383" y="3718933"/>
                </a:lnTo>
                <a:lnTo>
                  <a:pt x="220581" y="3690716"/>
                </a:lnTo>
                <a:lnTo>
                  <a:pt x="187850" y="3660179"/>
                </a:lnTo>
                <a:lnTo>
                  <a:pt x="157315" y="3627446"/>
                </a:lnTo>
                <a:lnTo>
                  <a:pt x="129099" y="3592642"/>
                </a:lnTo>
                <a:lnTo>
                  <a:pt x="103327" y="3555889"/>
                </a:lnTo>
                <a:lnTo>
                  <a:pt x="80122" y="3517313"/>
                </a:lnTo>
                <a:lnTo>
                  <a:pt x="59609" y="3477036"/>
                </a:lnTo>
                <a:lnTo>
                  <a:pt x="41912" y="3435184"/>
                </a:lnTo>
                <a:lnTo>
                  <a:pt x="27154" y="3391880"/>
                </a:lnTo>
                <a:lnTo>
                  <a:pt x="15460" y="3347248"/>
                </a:lnTo>
                <a:lnTo>
                  <a:pt x="6953" y="3301411"/>
                </a:lnTo>
                <a:lnTo>
                  <a:pt x="1759" y="3254495"/>
                </a:lnTo>
                <a:lnTo>
                  <a:pt x="0" y="3206623"/>
                </a:lnTo>
                <a:lnTo>
                  <a:pt x="0" y="641350"/>
                </a:lnTo>
                <a:close/>
              </a:path>
            </a:pathLst>
          </a:custGeom>
          <a:noFill/>
          <a:ln w="9534">
            <a:solidFill>
              <a:schemeClr val="tx1"/>
            </a:solidFill>
            <a:prstDash val="sysDash"/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C38520DE-F044-864D-9F51-D3B5143FD377}"/>
              </a:ext>
            </a:extLst>
          </p:cNvPr>
          <p:cNvSpPr/>
          <p:nvPr/>
        </p:nvSpPr>
        <p:spPr>
          <a:xfrm>
            <a:off x="492481" y="1554806"/>
            <a:ext cx="4230250" cy="830997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400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  <a:latin typeface="Candara" panose="020E0502030303020204" pitchFamily="34" charset="0"/>
              </a:rPr>
              <a:t>RECOMMENDATIONS ARE EVERYWHERE</a:t>
            </a:r>
          </a:p>
        </p:txBody>
      </p:sp>
      <p:pic>
        <p:nvPicPr>
          <p:cNvPr id="32" name="Graphic 31" descr="Warning">
            <a:extLst>
              <a:ext uri="{FF2B5EF4-FFF2-40B4-BE49-F238E27FC236}">
                <a16:creationId xmlns:a16="http://schemas.microsoft.com/office/drawing/2014/main" id="{076E1621-9513-7645-9FAD-89A217EDAE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3424" y="3510664"/>
            <a:ext cx="509240" cy="509240"/>
          </a:xfrm>
          <a:prstGeom prst="rect">
            <a:avLst/>
          </a:prstGeom>
        </p:spPr>
      </p:pic>
      <p:pic>
        <p:nvPicPr>
          <p:cNvPr id="34" name="Graphic 33" descr="Users">
            <a:extLst>
              <a:ext uri="{FF2B5EF4-FFF2-40B4-BE49-F238E27FC236}">
                <a16:creationId xmlns:a16="http://schemas.microsoft.com/office/drawing/2014/main" id="{D90A755B-20B6-FC47-AD91-31E304AD2C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609816" y="2730556"/>
            <a:ext cx="859057" cy="859057"/>
          </a:xfrm>
          <a:prstGeom prst="rect">
            <a:avLst/>
          </a:prstGeom>
        </p:spPr>
      </p:pic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B74A46C8-A2D7-C944-903F-CF2E51BBF12A}"/>
              </a:ext>
            </a:extLst>
          </p:cNvPr>
          <p:cNvCxnSpPr>
            <a:cxnSpLocks/>
          </p:cNvCxnSpPr>
          <p:nvPr/>
        </p:nvCxnSpPr>
        <p:spPr>
          <a:xfrm flipV="1">
            <a:off x="2615715" y="3696872"/>
            <a:ext cx="0" cy="635248"/>
          </a:xfrm>
          <a:prstGeom prst="straightConnector1">
            <a:avLst/>
          </a:prstGeom>
          <a:ln w="73025">
            <a:solidFill>
              <a:srgbClr val="D32523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3E2A4B5-0ECA-DA44-A118-A735D0932358}"/>
              </a:ext>
            </a:extLst>
          </p:cNvPr>
          <p:cNvSpPr/>
          <p:nvPr/>
        </p:nvSpPr>
        <p:spPr>
          <a:xfrm>
            <a:off x="4722731" y="3836430"/>
            <a:ext cx="221567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it-IT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&lt;</a:t>
            </a:r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Collaborative filtering</a:t>
            </a:r>
            <a:r>
              <a:rPr lang="en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&gt;</a:t>
            </a:r>
            <a:endParaRPr lang="en-GB" sz="1600" i="1" dirty="0">
              <a:solidFill>
                <a:schemeClr val="tx1">
                  <a:lumMod val="50000"/>
                  <a:lumOff val="50000"/>
                </a:schemeClr>
              </a:solidFill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36496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317097" y="239181"/>
            <a:ext cx="8581043" cy="840400"/>
          </a:xfrm>
        </p:spPr>
        <p:txBody>
          <a:bodyPr>
            <a:normAutofit/>
          </a:bodyPr>
          <a:lstStyle/>
          <a:p>
            <a:r>
              <a:rPr lang="en-GB" sz="4000" b="0" dirty="0">
                <a:latin typeface="Candara" panose="020E0502030303020204" pitchFamily="34" charset="0"/>
              </a:rPr>
              <a:t>Problem and scope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4850" y="5014244"/>
            <a:ext cx="7073738" cy="901679"/>
          </a:xfrm>
          <a:ln>
            <a:noFill/>
          </a:ln>
        </p:spPr>
        <p:txBody>
          <a:bodyPr>
            <a:normAutofit lnSpcReduction="10000"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The </a:t>
            </a:r>
            <a:r>
              <a:rPr lang="en-US" sz="2000" u="sng" dirty="0">
                <a:latin typeface="Candara" panose="020E0502030303020204" pitchFamily="34" charset="0"/>
              </a:rPr>
              <a:t>type of noise</a:t>
            </a:r>
            <a:r>
              <a:rPr lang="en-US" sz="2000" dirty="0">
                <a:latin typeface="Candara" panose="020E0502030303020204" pitchFamily="34" charset="0"/>
              </a:rPr>
              <a:t> affects the representation learned.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andara" panose="020E0502030303020204" pitchFamily="34" charset="0"/>
              </a:rPr>
              <a:t>Common choices are stochastic and difficult to control.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75FF8AA-58CB-B249-BCA4-BD5AE0F25D97}"/>
              </a:ext>
            </a:extLst>
          </p:cNvPr>
          <p:cNvSpPr txBox="1"/>
          <p:nvPr/>
        </p:nvSpPr>
        <p:spPr>
          <a:xfrm>
            <a:off x="288521" y="2726135"/>
            <a:ext cx="25153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andara" panose="020E0502030303020204" pitchFamily="34" charset="0"/>
              </a:rPr>
              <a:t>Collaborative Denoising Autoencoder (CDAE)</a:t>
            </a:r>
          </a:p>
          <a:p>
            <a:pPr algn="ctr"/>
            <a:r>
              <a:rPr lang="en-US" sz="16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Candara" panose="020E0502030303020204" pitchFamily="34" charset="0"/>
              </a:rPr>
              <a:t>&lt; for a generic user u&gt;</a:t>
            </a:r>
          </a:p>
        </p:txBody>
      </p:sp>
      <p:sp>
        <p:nvSpPr>
          <p:cNvPr id="36" name="Right Arrow 35">
            <a:extLst>
              <a:ext uri="{FF2B5EF4-FFF2-40B4-BE49-F238E27FC236}">
                <a16:creationId xmlns:a16="http://schemas.microsoft.com/office/drawing/2014/main" id="{E6E67656-E46E-B542-B88B-9A441ED13730}"/>
              </a:ext>
            </a:extLst>
          </p:cNvPr>
          <p:cNvSpPr/>
          <p:nvPr/>
        </p:nvSpPr>
        <p:spPr>
          <a:xfrm>
            <a:off x="2857438" y="2889520"/>
            <a:ext cx="395926" cy="319560"/>
          </a:xfrm>
          <a:prstGeom prst="rightArrow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38" name="Graphic 37" descr="Help">
            <a:extLst>
              <a:ext uri="{FF2B5EF4-FFF2-40B4-BE49-F238E27FC236}">
                <a16:creationId xmlns:a16="http://schemas.microsoft.com/office/drawing/2014/main" id="{1CC99170-47FE-1D46-890F-375530B528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59238" y="5105034"/>
            <a:ext cx="683574" cy="68357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5D6A5C96-0263-EB43-9D3F-55A5ED405C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7563" y="1867965"/>
            <a:ext cx="5464971" cy="2848364"/>
          </a:xfrm>
          <a:prstGeom prst="rect">
            <a:avLst/>
          </a:prstGeom>
        </p:spPr>
      </p:pic>
      <p:sp>
        <p:nvSpPr>
          <p:cNvPr id="49" name="Rectangle 48">
            <a:extLst>
              <a:ext uri="{FF2B5EF4-FFF2-40B4-BE49-F238E27FC236}">
                <a16:creationId xmlns:a16="http://schemas.microsoft.com/office/drawing/2014/main" id="{6CE70692-C03C-FA4A-AB30-C8AF8D306A97}"/>
              </a:ext>
            </a:extLst>
          </p:cNvPr>
          <p:cNvSpPr/>
          <p:nvPr/>
        </p:nvSpPr>
        <p:spPr>
          <a:xfrm>
            <a:off x="3471133" y="1873336"/>
            <a:ext cx="1617271" cy="2180631"/>
          </a:xfrm>
          <a:prstGeom prst="rect">
            <a:avLst/>
          </a:prstGeom>
          <a:noFill/>
          <a:ln w="6350" cap="flat" cmpd="sng" algn="ctr">
            <a:solidFill>
              <a:schemeClr val="tx1">
                <a:lumMod val="50000"/>
                <a:lumOff val="50000"/>
              </a:schemeClr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99F291F-2883-7142-A52B-1819CF4EF001}"/>
              </a:ext>
            </a:extLst>
          </p:cNvPr>
          <p:cNvSpPr/>
          <p:nvPr/>
        </p:nvSpPr>
        <p:spPr>
          <a:xfrm>
            <a:off x="3709827" y="1564593"/>
            <a:ext cx="118494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005633"/>
                </a:solidFill>
                <a:latin typeface="Candara" panose="020E0502030303020204" pitchFamily="34" charset="0"/>
              </a:rPr>
              <a:t>Denoising trick </a:t>
            </a:r>
            <a:endParaRPr lang="en-GB" sz="1200" dirty="0">
              <a:solidFill>
                <a:srgbClr val="005633"/>
              </a:solidFill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1FC6280-3959-2F4F-80EC-8C547D49AD70}"/>
              </a:ext>
            </a:extLst>
          </p:cNvPr>
          <p:cNvSpPr/>
          <p:nvPr/>
        </p:nvSpPr>
        <p:spPr>
          <a:xfrm>
            <a:off x="4540972" y="4160485"/>
            <a:ext cx="634219" cy="507207"/>
          </a:xfrm>
          <a:prstGeom prst="rect">
            <a:avLst/>
          </a:prstGeom>
          <a:noFill/>
          <a:ln w="9525" cap="flat" cmpd="sng" algn="ctr">
            <a:solidFill>
              <a:srgbClr val="C0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3"/>
          </a:fontRef>
        </p:style>
        <p:txBody>
          <a:bodyPr rtlCol="0" anchor="ctr"/>
          <a:lstStyle/>
          <a:p>
            <a:pPr algn="ctr"/>
            <a:endParaRPr lang="en-GB" dirty="0">
              <a:highlight>
                <a:srgbClr val="800000"/>
              </a:highlight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A75971F6-1946-1243-A41F-B60563E255CE}"/>
              </a:ext>
            </a:extLst>
          </p:cNvPr>
          <p:cNvSpPr/>
          <p:nvPr/>
        </p:nvSpPr>
        <p:spPr>
          <a:xfrm>
            <a:off x="3505268" y="4195612"/>
            <a:ext cx="10454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solidFill>
                  <a:srgbClr val="C00000"/>
                </a:solidFill>
                <a:latin typeface="Candara" panose="020E0502030303020204" pitchFamily="34" charset="0"/>
              </a:rPr>
              <a:t>User-specific </a:t>
            </a:r>
          </a:p>
          <a:p>
            <a:r>
              <a:rPr lang="en-US" sz="1200" dirty="0">
                <a:solidFill>
                  <a:srgbClr val="C00000"/>
                </a:solidFill>
                <a:latin typeface="Candara" panose="020E0502030303020204" pitchFamily="34" charset="0"/>
              </a:rPr>
              <a:t>latent vector</a:t>
            </a:r>
            <a:endParaRPr lang="en-GB" sz="1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80921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10606"/>
            <a:ext cx="8581043" cy="840400"/>
          </a:xfrm>
        </p:spPr>
        <p:txBody>
          <a:bodyPr>
            <a:normAutofit/>
          </a:bodyPr>
          <a:lstStyle/>
          <a:p>
            <a:r>
              <a:rPr lang="en-GB" sz="4000" b="0" dirty="0">
                <a:latin typeface="Candara" panose="020E0502030303020204" pitchFamily="34" charset="0"/>
              </a:rPr>
              <a:t>Proposed work</a:t>
            </a:r>
          </a:p>
        </p:txBody>
      </p:sp>
      <p:sp>
        <p:nvSpPr>
          <p:cNvPr id="54" name="object 2">
            <a:extLst>
              <a:ext uri="{FF2B5EF4-FFF2-40B4-BE49-F238E27FC236}">
                <a16:creationId xmlns:a16="http://schemas.microsoft.com/office/drawing/2014/main" id="{6E5F2E3C-B573-FA40-8627-5952547A56CB}"/>
              </a:ext>
            </a:extLst>
          </p:cNvPr>
          <p:cNvSpPr/>
          <p:nvPr/>
        </p:nvSpPr>
        <p:spPr>
          <a:xfrm flipV="1">
            <a:off x="2221635" y="2164626"/>
            <a:ext cx="6267272" cy="1264374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9534">
            <a:solidFill>
              <a:srgbClr val="B854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55" name="object 3">
            <a:extLst>
              <a:ext uri="{FF2B5EF4-FFF2-40B4-BE49-F238E27FC236}">
                <a16:creationId xmlns:a16="http://schemas.microsoft.com/office/drawing/2014/main" id="{06E2F0CE-602A-4146-AF95-491A6355FB36}"/>
              </a:ext>
            </a:extLst>
          </p:cNvPr>
          <p:cNvSpPr txBox="1"/>
          <p:nvPr/>
        </p:nvSpPr>
        <p:spPr>
          <a:xfrm rot="10800000" flipV="1">
            <a:off x="2516088" y="2374902"/>
            <a:ext cx="5027711" cy="84382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dirty="0">
                <a:latin typeface="Candara" panose="020E0502030303020204" pitchFamily="34" charset="0"/>
              </a:rPr>
              <a:t>To replicate the experiments for the CDAE proposed by the authors to check whether the obtained results are similar, better or worse.</a:t>
            </a:r>
          </a:p>
        </p:txBody>
      </p:sp>
      <p:sp>
        <p:nvSpPr>
          <p:cNvPr id="74" name="object 3">
            <a:extLst>
              <a:ext uri="{FF2B5EF4-FFF2-40B4-BE49-F238E27FC236}">
                <a16:creationId xmlns:a16="http://schemas.microsoft.com/office/drawing/2014/main" id="{2FA79723-59FA-994A-8DA9-AFC92EC5F1BD}"/>
              </a:ext>
            </a:extLst>
          </p:cNvPr>
          <p:cNvSpPr txBox="1"/>
          <p:nvPr/>
        </p:nvSpPr>
        <p:spPr>
          <a:xfrm rot="10800000" flipV="1">
            <a:off x="2457499" y="4219472"/>
            <a:ext cx="4976969" cy="566822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just"/>
            <a:r>
              <a:rPr lang="en-US" dirty="0">
                <a:latin typeface="Candara" panose="020E0502030303020204" pitchFamily="34" charset="0"/>
              </a:rPr>
              <a:t>To propose two alternative approaches to input corruption in CDAE:  </a:t>
            </a:r>
            <a:r>
              <a:rPr lang="en-US" i="1" dirty="0">
                <a:latin typeface="Candara" panose="020E0502030303020204" pitchFamily="34" charset="0"/>
              </a:rPr>
              <a:t>with </a:t>
            </a:r>
            <a:r>
              <a:rPr lang="en-US" dirty="0">
                <a:latin typeface="Candara" panose="020E0502030303020204" pitchFamily="34" charset="0"/>
              </a:rPr>
              <a:t>and</a:t>
            </a:r>
            <a:r>
              <a:rPr lang="en-US" i="1" dirty="0">
                <a:latin typeface="Candara" panose="020E0502030303020204" pitchFamily="34" charset="0"/>
              </a:rPr>
              <a:t> without replacement.</a:t>
            </a:r>
          </a:p>
        </p:txBody>
      </p:sp>
      <p:sp>
        <p:nvSpPr>
          <p:cNvPr id="87" name="Pentagon 86">
            <a:extLst>
              <a:ext uri="{FF2B5EF4-FFF2-40B4-BE49-F238E27FC236}">
                <a16:creationId xmlns:a16="http://schemas.microsoft.com/office/drawing/2014/main" id="{20CFE44C-D1A3-F547-A407-40B8BE27DD68}"/>
              </a:ext>
            </a:extLst>
          </p:cNvPr>
          <p:cNvSpPr/>
          <p:nvPr/>
        </p:nvSpPr>
        <p:spPr>
          <a:xfrm>
            <a:off x="752860" y="2498366"/>
            <a:ext cx="1328737" cy="596894"/>
          </a:xfrm>
          <a:prstGeom prst="homePlate">
            <a:avLst/>
          </a:prstGeom>
          <a:solidFill>
            <a:srgbClr val="B8545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8" name="object 20">
            <a:extLst>
              <a:ext uri="{FF2B5EF4-FFF2-40B4-BE49-F238E27FC236}">
                <a16:creationId xmlns:a16="http://schemas.microsoft.com/office/drawing/2014/main" id="{28C04A70-E288-CA48-A7F2-32CF4E7A37DA}"/>
              </a:ext>
            </a:extLst>
          </p:cNvPr>
          <p:cNvSpPr txBox="1"/>
          <p:nvPr/>
        </p:nvSpPr>
        <p:spPr>
          <a:xfrm rot="10800000" flipV="1">
            <a:off x="1241120" y="2401480"/>
            <a:ext cx="279856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400" b="1" spc="-5" dirty="0">
                <a:solidFill>
                  <a:schemeClr val="bg1"/>
                </a:solidFill>
                <a:latin typeface="Candara" panose="020E0502030303020204" pitchFamily="34" charset="0"/>
                <a:cs typeface="Century Gothic"/>
              </a:rPr>
              <a:t>1</a:t>
            </a:r>
            <a:endParaRPr sz="4000" b="1" dirty="0">
              <a:solidFill>
                <a:schemeClr val="bg1"/>
              </a:solidFill>
              <a:latin typeface="Candara" panose="020E0502030303020204" pitchFamily="34" charset="0"/>
              <a:cs typeface="Century Gothic"/>
            </a:endParaRPr>
          </a:p>
        </p:txBody>
      </p:sp>
      <p:sp>
        <p:nvSpPr>
          <p:cNvPr id="89" name="Pentagon 88">
            <a:extLst>
              <a:ext uri="{FF2B5EF4-FFF2-40B4-BE49-F238E27FC236}">
                <a16:creationId xmlns:a16="http://schemas.microsoft.com/office/drawing/2014/main" id="{C883F87D-AFFD-D64C-86C1-C243A0CF29C8}"/>
              </a:ext>
            </a:extLst>
          </p:cNvPr>
          <p:cNvSpPr/>
          <p:nvPr/>
        </p:nvSpPr>
        <p:spPr>
          <a:xfrm>
            <a:off x="752860" y="4208897"/>
            <a:ext cx="1328737" cy="596894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0" name="object 20">
            <a:extLst>
              <a:ext uri="{FF2B5EF4-FFF2-40B4-BE49-F238E27FC236}">
                <a16:creationId xmlns:a16="http://schemas.microsoft.com/office/drawing/2014/main" id="{4F7A3B85-C21F-4540-9744-C0A6C9308D35}"/>
              </a:ext>
            </a:extLst>
          </p:cNvPr>
          <p:cNvSpPr txBox="1"/>
          <p:nvPr/>
        </p:nvSpPr>
        <p:spPr>
          <a:xfrm rot="10800000" flipV="1">
            <a:off x="1241119" y="4112011"/>
            <a:ext cx="279856" cy="69378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lang="en-US" sz="4400" b="1" spc="-5" dirty="0">
                <a:solidFill>
                  <a:schemeClr val="bg1"/>
                </a:solidFill>
                <a:latin typeface="Candara" panose="020E0502030303020204" pitchFamily="34" charset="0"/>
                <a:cs typeface="Century Gothic"/>
              </a:rPr>
              <a:t>2</a:t>
            </a:r>
            <a:endParaRPr sz="4000" b="1" dirty="0">
              <a:solidFill>
                <a:schemeClr val="bg1"/>
              </a:solidFill>
              <a:latin typeface="Candara" panose="020E0502030303020204" pitchFamily="34" charset="0"/>
              <a:cs typeface="Century Gothic"/>
            </a:endParaRPr>
          </a:p>
        </p:txBody>
      </p:sp>
      <p:pic>
        <p:nvPicPr>
          <p:cNvPr id="98" name="Graphic 97" descr="Research">
            <a:extLst>
              <a:ext uri="{FF2B5EF4-FFF2-40B4-BE49-F238E27FC236}">
                <a16:creationId xmlns:a16="http://schemas.microsoft.com/office/drawing/2014/main" id="{DA691600-120C-0B4E-98C8-F6269CEBA6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12940" y="2479826"/>
            <a:ext cx="643104" cy="643104"/>
          </a:xfrm>
          <a:prstGeom prst="rect">
            <a:avLst/>
          </a:prstGeom>
        </p:spPr>
      </p:pic>
      <p:pic>
        <p:nvPicPr>
          <p:cNvPr id="102" name="Graphic 101" descr="Add">
            <a:extLst>
              <a:ext uri="{FF2B5EF4-FFF2-40B4-BE49-F238E27FC236}">
                <a16:creationId xmlns:a16="http://schemas.microsoft.com/office/drawing/2014/main" id="{18EAF2EC-9B3D-2948-AC60-496E45B4F3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2940" y="4241571"/>
            <a:ext cx="573807" cy="573807"/>
          </a:xfrm>
          <a:prstGeom prst="rect">
            <a:avLst/>
          </a:prstGeom>
        </p:spPr>
      </p:pic>
      <p:sp>
        <p:nvSpPr>
          <p:cNvPr id="103" name="object 2">
            <a:extLst>
              <a:ext uri="{FF2B5EF4-FFF2-40B4-BE49-F238E27FC236}">
                <a16:creationId xmlns:a16="http://schemas.microsoft.com/office/drawing/2014/main" id="{AF2E5515-AAB6-8D44-BCF2-0D53F50A3463}"/>
              </a:ext>
            </a:extLst>
          </p:cNvPr>
          <p:cNvSpPr/>
          <p:nvPr/>
        </p:nvSpPr>
        <p:spPr>
          <a:xfrm flipV="1">
            <a:off x="2221635" y="3870697"/>
            <a:ext cx="6267272" cy="1264374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9534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</p:spTree>
    <p:extLst>
      <p:ext uri="{BB962C8B-B14F-4D97-AF65-F5344CB8AC3E}">
        <p14:creationId xmlns:p14="http://schemas.microsoft.com/office/powerpoint/2010/main" val="2322827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1478" y="237156"/>
            <a:ext cx="8581043" cy="840400"/>
          </a:xfrm>
        </p:spPr>
        <p:txBody>
          <a:bodyPr>
            <a:normAutofit/>
          </a:bodyPr>
          <a:lstStyle/>
          <a:p>
            <a:r>
              <a:rPr lang="en-GB" sz="4000" b="0" dirty="0">
                <a:latin typeface="Candara" panose="020E0502030303020204" pitchFamily="34" charset="0"/>
              </a:rPr>
              <a:t>Input corruption formalization</a:t>
            </a:r>
            <a:endParaRPr lang="en-GB" sz="3600" b="0" dirty="0">
              <a:latin typeface="Candara" panose="020E050203030302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40F7B1-D208-4647-BD53-18521268E3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2550" y="1536149"/>
            <a:ext cx="4937643" cy="3036802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EFEEABF-D4E6-1B47-83A2-72AA98329FDA}"/>
              </a:ext>
            </a:extLst>
          </p:cNvPr>
          <p:cNvSpPr/>
          <p:nvPr/>
        </p:nvSpPr>
        <p:spPr>
          <a:xfrm>
            <a:off x="5726872" y="4706949"/>
            <a:ext cx="149363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andara" panose="020E0502030303020204" pitchFamily="34" charset="0"/>
              </a:rPr>
              <a:t>Corruption used in CDAE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FB8E86-48D2-0D40-8FA7-9851BD4A263A}"/>
              </a:ext>
            </a:extLst>
          </p:cNvPr>
          <p:cNvSpPr/>
          <p:nvPr/>
        </p:nvSpPr>
        <p:spPr>
          <a:xfrm>
            <a:off x="4368436" y="3323584"/>
            <a:ext cx="1484700" cy="624844"/>
          </a:xfrm>
          <a:prstGeom prst="rect">
            <a:avLst/>
          </a:prstGeom>
          <a:noFill/>
          <a:ln w="3175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Bent-Up Arrow 11">
            <a:extLst>
              <a:ext uri="{FF2B5EF4-FFF2-40B4-BE49-F238E27FC236}">
                <a16:creationId xmlns:a16="http://schemas.microsoft.com/office/drawing/2014/main" id="{EDB78297-9EAE-C74E-BC20-3A0689BDB793}"/>
              </a:ext>
            </a:extLst>
          </p:cNvPr>
          <p:cNvSpPr/>
          <p:nvPr/>
        </p:nvSpPr>
        <p:spPr>
          <a:xfrm rot="16200000">
            <a:off x="5623815" y="3882144"/>
            <a:ext cx="1182302" cy="467307"/>
          </a:xfrm>
          <a:prstGeom prst="bentUpArrow">
            <a:avLst>
              <a:gd name="adj1" fmla="val 19306"/>
              <a:gd name="adj2" fmla="val 19675"/>
              <a:gd name="adj3" fmla="val 25000"/>
            </a:avLst>
          </a:prstGeom>
          <a:ln>
            <a:noFill/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EEA3CFEF-2FD0-CC42-B66A-49CD31F9C7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554" y="2012665"/>
            <a:ext cx="1272846" cy="2051628"/>
          </a:xfrm>
          <a:prstGeom prst="rect">
            <a:avLst/>
          </a:prstGeom>
          <a:ln>
            <a:solidFill>
              <a:schemeClr val="bg1">
                <a:lumMod val="65000"/>
              </a:schemeClr>
            </a:solidFill>
            <a:prstDash val="sysDash"/>
          </a:ln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8D49C71-66A7-374F-B334-0C3ECE455387}"/>
              </a:ext>
            </a:extLst>
          </p:cNvPr>
          <p:cNvSpPr/>
          <p:nvPr/>
        </p:nvSpPr>
        <p:spPr>
          <a:xfrm>
            <a:off x="568656" y="1536149"/>
            <a:ext cx="201666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600" b="1" dirty="0">
                <a:latin typeface="Candara" panose="020E0502030303020204" pitchFamily="34" charset="0"/>
              </a:rPr>
              <a:t>Input</a:t>
            </a:r>
            <a:r>
              <a:rPr lang="en-GB" sz="1600" dirty="0">
                <a:latin typeface="Candara" panose="020E0502030303020204" pitchFamily="34" charset="0"/>
              </a:rPr>
              <a:t>: user profiles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E2DD98DE-EFF8-3241-A004-C4DBB3B83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1406" y="5503246"/>
            <a:ext cx="991241" cy="507146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463F4B20-E372-5847-B45A-DB78B8E5F6F1}"/>
              </a:ext>
            </a:extLst>
          </p:cNvPr>
          <p:cNvSpPr/>
          <p:nvPr/>
        </p:nvSpPr>
        <p:spPr>
          <a:xfrm>
            <a:off x="2664809" y="4325727"/>
            <a:ext cx="8499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latin typeface="Candara" panose="020E0502030303020204" pitchFamily="34" charset="0"/>
              </a:rPr>
              <a:t>Implicit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6FD3E06-15F7-B348-8A86-E0946E5A85BC}"/>
              </a:ext>
            </a:extLst>
          </p:cNvPr>
          <p:cNvSpPr/>
          <p:nvPr/>
        </p:nvSpPr>
        <p:spPr>
          <a:xfrm>
            <a:off x="716291" y="4300474"/>
            <a:ext cx="83548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600" b="1" dirty="0">
                <a:latin typeface="Candara" panose="020E0502030303020204" pitchFamily="34" charset="0"/>
              </a:rPr>
              <a:t>Explicit</a:t>
            </a:r>
            <a:endParaRPr lang="en-GB" sz="2000" b="1" dirty="0">
              <a:latin typeface="Candara" panose="020E0502030303020204" pitchFamily="34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3E16FAF2-5C35-004A-AEF1-09440D2B2F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656" y="4745633"/>
            <a:ext cx="1107077" cy="212084"/>
          </a:xfrm>
          <a:prstGeom prst="rect">
            <a:avLst/>
          </a:prstGeom>
        </p:spPr>
      </p:pic>
      <p:pic>
        <p:nvPicPr>
          <p:cNvPr id="30" name="Graphic 29" descr="Right pointing backhand index">
            <a:extLst>
              <a:ext uri="{FF2B5EF4-FFF2-40B4-BE49-F238E27FC236}">
                <a16:creationId xmlns:a16="http://schemas.microsoft.com/office/drawing/2014/main" id="{9D5EA910-D9E7-7249-9830-F256294498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16200000">
            <a:off x="1122194" y="4907006"/>
            <a:ext cx="496570" cy="496570"/>
          </a:xfrm>
          <a:prstGeom prst="rect">
            <a:avLst/>
          </a:prstGeom>
        </p:spPr>
      </p:pic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5D8C3AB6-C7AF-9149-9C99-0FA76661A141}"/>
              </a:ext>
            </a:extLst>
          </p:cNvPr>
          <p:cNvCxnSpPr/>
          <p:nvPr/>
        </p:nvCxnSpPr>
        <p:spPr>
          <a:xfrm>
            <a:off x="450574" y="5430080"/>
            <a:ext cx="1351721" cy="0"/>
          </a:xfrm>
          <a:prstGeom prst="line">
            <a:avLst/>
          </a:prstGeom>
          <a:ln w="15875">
            <a:prstDash val="sys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Rectangle 38">
            <a:extLst>
              <a:ext uri="{FF2B5EF4-FFF2-40B4-BE49-F238E27FC236}">
                <a16:creationId xmlns:a16="http://schemas.microsoft.com/office/drawing/2014/main" id="{2CAE0446-2BF3-D340-8241-EF0C2219245B}"/>
              </a:ext>
            </a:extLst>
          </p:cNvPr>
          <p:cNvSpPr/>
          <p:nvPr/>
        </p:nvSpPr>
        <p:spPr>
          <a:xfrm>
            <a:off x="2479493" y="4633504"/>
            <a:ext cx="1221809" cy="70519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latin typeface="Candara" panose="020E0502030303020204" pitchFamily="34" charset="0"/>
              </a:rPr>
              <a:t>Reviews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400" dirty="0">
                <a:latin typeface="Candara" panose="020E0502030303020204" pitchFamily="34" charset="0"/>
              </a:rPr>
              <a:t>Behaviors</a:t>
            </a:r>
          </a:p>
        </p:txBody>
      </p:sp>
      <p:pic>
        <p:nvPicPr>
          <p:cNvPr id="1025" name="Picture 1" descr="page39image56581632">
            <a:extLst>
              <a:ext uri="{FF2B5EF4-FFF2-40B4-BE49-F238E27FC236}">
                <a16:creationId xmlns:a16="http://schemas.microsoft.com/office/drawing/2014/main" id="{3C129DD0-4AC4-7445-A447-A48CDDD64B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914900" cy="1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67AB1FBE-78B1-2946-A34E-440B9D1023A7}"/>
              </a:ext>
            </a:extLst>
          </p:cNvPr>
          <p:cNvSpPr/>
          <p:nvPr/>
        </p:nvSpPr>
        <p:spPr>
          <a:xfrm>
            <a:off x="3636426" y="5646474"/>
            <a:ext cx="168505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400" dirty="0">
                <a:latin typeface="Candara" panose="020E0502030303020204" pitchFamily="34" charset="0"/>
              </a:rPr>
              <a:t>Input used in CDAE</a:t>
            </a:r>
          </a:p>
        </p:txBody>
      </p:sp>
      <p:sp>
        <p:nvSpPr>
          <p:cNvPr id="22" name="Bent-Up Arrow 21">
            <a:extLst>
              <a:ext uri="{FF2B5EF4-FFF2-40B4-BE49-F238E27FC236}">
                <a16:creationId xmlns:a16="http://schemas.microsoft.com/office/drawing/2014/main" id="{1995CE29-F6B9-8D49-998E-D91616EB96CF}"/>
              </a:ext>
            </a:extLst>
          </p:cNvPr>
          <p:cNvSpPr/>
          <p:nvPr/>
        </p:nvSpPr>
        <p:spPr>
          <a:xfrm flipH="1">
            <a:off x="2989185" y="5403576"/>
            <a:ext cx="650780" cy="467307"/>
          </a:xfrm>
          <a:prstGeom prst="bentUpArrow">
            <a:avLst>
              <a:gd name="adj1" fmla="val 19306"/>
              <a:gd name="adj2" fmla="val 19675"/>
              <a:gd name="adj3" fmla="val 25000"/>
            </a:avLst>
          </a:prstGeom>
          <a:ln>
            <a:noFill/>
            <a:prstDash val="sysDash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4329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age42image62758208">
            <a:extLst>
              <a:ext uri="{FF2B5EF4-FFF2-40B4-BE49-F238E27FC236}">
                <a16:creationId xmlns:a16="http://schemas.microsoft.com/office/drawing/2014/main" id="{CE180F65-8D47-F441-BD37-603CA76B3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3930" y="2347546"/>
            <a:ext cx="2873116" cy="2007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5AD70EE-B38A-BA4C-B977-189E16BCED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9146" y="1676476"/>
            <a:ext cx="3648084" cy="406615"/>
          </a:xfrm>
        </p:spPr>
        <p:txBody>
          <a:bodyPr>
            <a:normAutofit/>
          </a:bodyPr>
          <a:lstStyle/>
          <a:p>
            <a:pPr algn="ctr"/>
            <a:r>
              <a:rPr lang="en-GB" sz="1800" b="1" dirty="0">
                <a:latin typeface="Candara" panose="020E0502030303020204" pitchFamily="34" charset="0"/>
              </a:rPr>
              <a:t>Without replacement corruption</a:t>
            </a:r>
          </a:p>
        </p:txBody>
      </p:sp>
      <p:pic>
        <p:nvPicPr>
          <p:cNvPr id="2052" name="Picture 4" descr="page44image62444416">
            <a:extLst>
              <a:ext uri="{FF2B5EF4-FFF2-40B4-BE49-F238E27FC236}">
                <a16:creationId xmlns:a16="http://schemas.microsoft.com/office/drawing/2014/main" id="{949711C4-ACC7-D449-9423-04209783A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8982" y="2318892"/>
            <a:ext cx="2873116" cy="2705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5">
            <a:extLst>
              <a:ext uri="{FF2B5EF4-FFF2-40B4-BE49-F238E27FC236}">
                <a16:creationId xmlns:a16="http://schemas.microsoft.com/office/drawing/2014/main" id="{E2A21C71-AC2D-804D-99BD-349E9FA6BE73}"/>
              </a:ext>
            </a:extLst>
          </p:cNvPr>
          <p:cNvSpPr txBox="1">
            <a:spLocks/>
          </p:cNvSpPr>
          <p:nvPr/>
        </p:nvSpPr>
        <p:spPr>
          <a:xfrm>
            <a:off x="4328919" y="1676476"/>
            <a:ext cx="4020447" cy="58291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Wingdings" charset="2"/>
              <a:buNone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2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b="1" dirty="0">
                <a:latin typeface="Candara" panose="020E0502030303020204" pitchFamily="34" charset="0"/>
              </a:rPr>
              <a:t>With replacement corruption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D60C6568-1BC3-A545-9292-C10F4A7ED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521" y="210606"/>
            <a:ext cx="8581043" cy="840400"/>
          </a:xfrm>
        </p:spPr>
        <p:txBody>
          <a:bodyPr>
            <a:normAutofit/>
          </a:bodyPr>
          <a:lstStyle/>
          <a:p>
            <a:r>
              <a:rPr lang="en-GB" sz="4000" b="0" dirty="0">
                <a:latin typeface="Candara" panose="020E0502030303020204" pitchFamily="34" charset="0"/>
              </a:rPr>
              <a:t>Input corruption formalization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3BE4644-F2C7-7040-91B8-0174D7DC08A4}"/>
              </a:ext>
            </a:extLst>
          </p:cNvPr>
          <p:cNvGrpSpPr/>
          <p:nvPr/>
        </p:nvGrpSpPr>
        <p:grpSpPr>
          <a:xfrm>
            <a:off x="5132521" y="5169974"/>
            <a:ext cx="2813937" cy="929726"/>
            <a:chOff x="5155088" y="5117466"/>
            <a:chExt cx="2813937" cy="929726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D3E4141-8F1A-0148-9A81-609121FCC828}"/>
                </a:ext>
              </a:extLst>
            </p:cNvPr>
            <p:cNvSpPr/>
            <p:nvPr/>
          </p:nvSpPr>
          <p:spPr>
            <a:xfrm>
              <a:off x="5197449" y="5151303"/>
              <a:ext cx="2771576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1400" i="1" dirty="0">
                  <a:latin typeface="Candara" panose="020E0502030303020204" pitchFamily="34" charset="0"/>
                </a:rPr>
                <a:t>Data augmentation approach</a:t>
              </a:r>
            </a:p>
          </p:txBody>
        </p:sp>
        <p:pic>
          <p:nvPicPr>
            <p:cNvPr id="20" name="Graphic 19" descr="Users">
              <a:extLst>
                <a:ext uri="{FF2B5EF4-FFF2-40B4-BE49-F238E27FC236}">
                  <a16:creationId xmlns:a16="http://schemas.microsoft.com/office/drawing/2014/main" id="{865EA171-2AE7-C849-A579-196AFD89F61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6543969" y="5434826"/>
              <a:ext cx="612366" cy="612366"/>
            </a:xfrm>
            <a:prstGeom prst="rect">
              <a:avLst/>
            </a:prstGeom>
          </p:spPr>
        </p:pic>
        <p:pic>
          <p:nvPicPr>
            <p:cNvPr id="25" name="Graphic 24" descr="User">
              <a:extLst>
                <a:ext uri="{FF2B5EF4-FFF2-40B4-BE49-F238E27FC236}">
                  <a16:creationId xmlns:a16="http://schemas.microsoft.com/office/drawing/2014/main" id="{EEAFCA65-7534-D44D-A771-F4FE948303C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801169" y="5565212"/>
              <a:ext cx="332107" cy="332107"/>
            </a:xfrm>
            <a:prstGeom prst="rect">
              <a:avLst/>
            </a:prstGeom>
          </p:spPr>
        </p:pic>
        <p:sp>
          <p:nvSpPr>
            <p:cNvPr id="28" name="Right Arrow 27">
              <a:extLst>
                <a:ext uri="{FF2B5EF4-FFF2-40B4-BE49-F238E27FC236}">
                  <a16:creationId xmlns:a16="http://schemas.microsoft.com/office/drawing/2014/main" id="{B87BBA08-ED91-4B44-AC0A-35B29BCF014A}"/>
                </a:ext>
              </a:extLst>
            </p:cNvPr>
            <p:cNvSpPr/>
            <p:nvPr/>
          </p:nvSpPr>
          <p:spPr>
            <a:xfrm>
              <a:off x="6238151" y="5630407"/>
              <a:ext cx="226796" cy="186745"/>
            </a:xfrm>
            <a:prstGeom prst="rightArrow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58260C-D6BA-8245-A7CA-E6550D9D0287}"/>
                </a:ext>
              </a:extLst>
            </p:cNvPr>
            <p:cNvSpPr/>
            <p:nvPr/>
          </p:nvSpPr>
          <p:spPr>
            <a:xfrm>
              <a:off x="5155088" y="5117466"/>
              <a:ext cx="2771577" cy="858001"/>
            </a:xfrm>
            <a:prstGeom prst="rect">
              <a:avLst/>
            </a:prstGeom>
            <a:noFill/>
            <a:ln>
              <a:prstDash val="sysDash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sp>
        <p:nvSpPr>
          <p:cNvPr id="13" name="Rectangle 12">
            <a:extLst>
              <a:ext uri="{FF2B5EF4-FFF2-40B4-BE49-F238E27FC236}">
                <a16:creationId xmlns:a16="http://schemas.microsoft.com/office/drawing/2014/main" id="{6E0D8320-868C-A343-835B-2CD47B8232CA}"/>
              </a:ext>
            </a:extLst>
          </p:cNvPr>
          <p:cNvSpPr/>
          <p:nvPr/>
        </p:nvSpPr>
        <p:spPr>
          <a:xfrm>
            <a:off x="774661" y="5098140"/>
            <a:ext cx="355425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ndara" panose="020E0502030303020204" pitchFamily="34" charset="0"/>
              </a:rPr>
              <a:t>It can be extended so as to remove</a:t>
            </a:r>
            <a:r>
              <a:rPr lang="en-GB" sz="1600" b="1" dirty="0">
                <a:latin typeface="Candara" panose="020E0502030303020204" pitchFamily="34" charset="0"/>
              </a:rPr>
              <a:t> n interactions.</a:t>
            </a:r>
          </a:p>
        </p:txBody>
      </p:sp>
    </p:spTree>
    <p:extLst>
      <p:ext uri="{BB962C8B-B14F-4D97-AF65-F5344CB8AC3E}">
        <p14:creationId xmlns:p14="http://schemas.microsoft.com/office/powerpoint/2010/main" val="11226854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39182"/>
            <a:ext cx="8581043" cy="84040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Results and Discussion: Setup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392326" y="3970551"/>
            <a:ext cx="4472609" cy="2162553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Candara" panose="020E0502030303020204" pitchFamily="34" charset="0"/>
              </a:rPr>
              <a:t>Preprocessing: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Binarize the datasets.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800" dirty="0">
                <a:latin typeface="Candara" panose="020E0502030303020204" pitchFamily="34" charset="0"/>
              </a:rPr>
              <a:t>Data splitting user-wise.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latin typeface="Candara" panose="020E0502030303020204" pitchFamily="34" charset="0"/>
            </a:endParaRPr>
          </a:p>
          <a:p>
            <a:r>
              <a:rPr lang="en-US" sz="2000" b="1" dirty="0">
                <a:latin typeface="Candara" panose="020E0502030303020204" pitchFamily="34" charset="0"/>
              </a:rPr>
              <a:t> </a:t>
            </a:r>
            <a:r>
              <a:rPr lang="en-US" sz="1800" b="1" dirty="0">
                <a:latin typeface="Candara" panose="020E0502030303020204" pitchFamily="34" charset="0"/>
              </a:rPr>
              <a:t>Evaluation: </a:t>
            </a:r>
            <a:r>
              <a:rPr lang="en-US" sz="1800" dirty="0">
                <a:latin typeface="Candara" panose="020E0502030303020204" pitchFamily="34" charset="0"/>
              </a:rPr>
              <a:t>MAP@5 and MAP@10.</a:t>
            </a:r>
            <a:endParaRPr lang="en-US" sz="2000" dirty="0">
              <a:latin typeface="Candara" panose="020E0502030303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59001-C13E-744E-9DA6-F54D7EA8C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9308" y="2315383"/>
            <a:ext cx="5376083" cy="132742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B0C24EF-DF07-B94E-9C1A-044F4AC308C3}"/>
              </a:ext>
            </a:extLst>
          </p:cNvPr>
          <p:cNvSpPr/>
          <p:nvPr/>
        </p:nvSpPr>
        <p:spPr>
          <a:xfrm>
            <a:off x="1320800" y="1673468"/>
            <a:ext cx="2247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Benchmark datasets:</a:t>
            </a:r>
            <a:endParaRPr lang="en-GB" b="1" dirty="0">
              <a:latin typeface="Candara" panose="020E0502030303020204" pitchFamily="34" charset="0"/>
            </a:endParaRPr>
          </a:p>
        </p:txBody>
      </p:sp>
      <p:pic>
        <p:nvPicPr>
          <p:cNvPr id="9" name="Graphic 8" descr="Database">
            <a:extLst>
              <a:ext uri="{FF2B5EF4-FFF2-40B4-BE49-F238E27FC236}">
                <a16:creationId xmlns:a16="http://schemas.microsoft.com/office/drawing/2014/main" id="{A2679BE3-D829-DA4F-99A6-73DDD74B37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9797" y="1629078"/>
            <a:ext cx="444500" cy="44450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1A6081-933D-AF41-B772-BCA5F05A40E2}"/>
              </a:ext>
            </a:extLst>
          </p:cNvPr>
          <p:cNvSpPr/>
          <p:nvPr/>
        </p:nvSpPr>
        <p:spPr>
          <a:xfrm>
            <a:off x="6098208" y="4409681"/>
            <a:ext cx="1234365" cy="437322"/>
          </a:xfrm>
          <a:prstGeom prst="rect">
            <a:avLst/>
          </a:prstGeom>
          <a:solidFill>
            <a:srgbClr val="B85450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80%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1561078-E863-B647-8A86-FA7C54D78EEB}"/>
              </a:ext>
            </a:extLst>
          </p:cNvPr>
          <p:cNvSpPr/>
          <p:nvPr/>
        </p:nvSpPr>
        <p:spPr>
          <a:xfrm>
            <a:off x="7521859" y="4409681"/>
            <a:ext cx="617183" cy="437322"/>
          </a:xfrm>
          <a:prstGeom prst="rect">
            <a:avLst/>
          </a:prstGeom>
          <a:solidFill>
            <a:schemeClr val="accent3"/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1600" dirty="0">
                <a:solidFill>
                  <a:schemeClr val="tx1"/>
                </a:solidFill>
                <a:latin typeface="Candara" panose="020E0502030303020204" pitchFamily="34" charset="0"/>
              </a:rPr>
              <a:t>20%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0EBB093-333B-234D-A368-48F7C072CEFF}"/>
              </a:ext>
            </a:extLst>
          </p:cNvPr>
          <p:cNvSpPr/>
          <p:nvPr/>
        </p:nvSpPr>
        <p:spPr>
          <a:xfrm>
            <a:off x="6277905" y="4952783"/>
            <a:ext cx="7900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ndara" panose="020E0502030303020204" pitchFamily="34" charset="0"/>
              </a:rPr>
              <a:t>Training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A262B7F-11D2-914C-9A75-71B45C4CE144}"/>
              </a:ext>
            </a:extLst>
          </p:cNvPr>
          <p:cNvSpPr/>
          <p:nvPr/>
        </p:nvSpPr>
        <p:spPr>
          <a:xfrm>
            <a:off x="7584687" y="4966035"/>
            <a:ext cx="49629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latin typeface="Candara" panose="020E0502030303020204" pitchFamily="34" charset="0"/>
              </a:rPr>
              <a:t>Test</a:t>
            </a:r>
            <a:endParaRPr lang="en-GB" dirty="0">
              <a:latin typeface="Candara" panose="020E0502030303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22DD5ED-81D8-C741-9025-894E6C55BA74}"/>
              </a:ext>
            </a:extLst>
          </p:cNvPr>
          <p:cNvSpPr/>
          <p:nvPr/>
        </p:nvSpPr>
        <p:spPr>
          <a:xfrm>
            <a:off x="7521860" y="3242365"/>
            <a:ext cx="1236236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100" dirty="0">
                <a:latin typeface="Candara" panose="020E0502030303020204" pitchFamily="34" charset="0"/>
              </a:rPr>
              <a:t>Used in the paper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2B07527D-B4C8-3343-8345-BD64EAA4E0FD}"/>
              </a:ext>
            </a:extLst>
          </p:cNvPr>
          <p:cNvSpPr/>
          <p:nvPr/>
        </p:nvSpPr>
        <p:spPr>
          <a:xfrm rot="10800000">
            <a:off x="6927297" y="3275435"/>
            <a:ext cx="522503" cy="195470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0" name="Graphic 19" descr="Gears">
            <a:extLst>
              <a:ext uri="{FF2B5EF4-FFF2-40B4-BE49-F238E27FC236}">
                <a16:creationId xmlns:a16="http://schemas.microsoft.com/office/drawing/2014/main" id="{96B6D029-B79B-184F-B821-2B23094BD5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6300" y="3916138"/>
            <a:ext cx="444500" cy="444500"/>
          </a:xfrm>
          <a:prstGeom prst="rect">
            <a:avLst/>
          </a:prstGeom>
        </p:spPr>
      </p:pic>
      <p:pic>
        <p:nvPicPr>
          <p:cNvPr id="24" name="Graphic 23" descr="Checklist RTL">
            <a:extLst>
              <a:ext uri="{FF2B5EF4-FFF2-40B4-BE49-F238E27FC236}">
                <a16:creationId xmlns:a16="http://schemas.microsoft.com/office/drawing/2014/main" id="{2AD1BFCB-EB7A-1845-AA82-854EF69F0C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6299" y="5341936"/>
            <a:ext cx="444501" cy="444501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E5175FE-A16C-2B49-B940-EB65E766C667}"/>
              </a:ext>
            </a:extLst>
          </p:cNvPr>
          <p:cNvSpPr/>
          <p:nvPr/>
        </p:nvSpPr>
        <p:spPr>
          <a:xfrm>
            <a:off x="4449973" y="3849963"/>
            <a:ext cx="149363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ndara" panose="020E0502030303020204" pitchFamily="34" charset="0"/>
              </a:rPr>
              <a:t>interactions</a:t>
            </a:r>
            <a:endParaRPr lang="en-GB" sz="1400" dirty="0">
              <a:latin typeface="Candara" panose="020E0502030303020204" pitchFamily="34" charset="0"/>
            </a:endParaRP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34A81617-BC55-1C4D-A38A-FF065FE6F7DD}"/>
              </a:ext>
            </a:extLst>
          </p:cNvPr>
          <p:cNvSpPr/>
          <p:nvPr/>
        </p:nvSpPr>
        <p:spPr>
          <a:xfrm rot="16200000">
            <a:off x="5084487" y="3591337"/>
            <a:ext cx="224603" cy="19230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048080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74447"/>
            <a:ext cx="8855479" cy="821980"/>
          </a:xfrm>
        </p:spPr>
        <p:txBody>
          <a:bodyPr>
            <a:normAutofit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Results and Discussion: Comparison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83712" y="1708824"/>
            <a:ext cx="5682591" cy="884892"/>
          </a:xfrm>
        </p:spPr>
        <p:txBody>
          <a:bodyPr>
            <a:normAutofit fontScale="92500" lnSpcReduction="10000"/>
          </a:bodyPr>
          <a:lstStyle/>
          <a:p>
            <a:pPr marL="285750" indent="-285750">
              <a:spcBef>
                <a:spcPts val="1032"/>
              </a:spcBef>
              <a:buFont typeface="Arial" panose="020B0604020202020204" pitchFamily="34" charset="0"/>
              <a:buChar char="•"/>
            </a:pPr>
            <a:r>
              <a:rPr lang="en-US" sz="1700" dirty="0">
                <a:latin typeface="Candara" panose="020E0502030303020204" pitchFamily="34" charset="0"/>
              </a:rPr>
              <a:t>CDAE using </a:t>
            </a:r>
            <a:r>
              <a:rPr lang="en-US" sz="1700" i="1" u="sng" dirty="0">
                <a:latin typeface="Candara" panose="020E0502030303020204" pitchFamily="34" charset="0"/>
              </a:rPr>
              <a:t>mask-out/drop-out corruption </a:t>
            </a:r>
            <a:r>
              <a:rPr lang="en-US" sz="1700" dirty="0">
                <a:latin typeface="Candara" panose="020E0502030303020204" pitchFamily="34" charset="0"/>
              </a:rPr>
              <a:t>trained</a:t>
            </a:r>
            <a:r>
              <a:rPr lang="en-US" sz="1700" i="1" dirty="0">
                <a:latin typeface="Candara" panose="020E0502030303020204" pitchFamily="34" charset="0"/>
              </a:rPr>
              <a:t> </a:t>
            </a:r>
            <a:r>
              <a:rPr lang="en-US" sz="1700" dirty="0">
                <a:latin typeface="Candara" panose="020E0502030303020204" pitchFamily="34" charset="0"/>
              </a:rPr>
              <a:t>using different corruption levels (q) </a:t>
            </a:r>
          </a:p>
          <a:p>
            <a:pPr marL="285750" indent="-285750">
              <a:spcBef>
                <a:spcPts val="1032"/>
              </a:spcBef>
              <a:buFont typeface="Arial" panose="020B0604020202020204" pitchFamily="34" charset="0"/>
              <a:buChar char="•"/>
            </a:pPr>
            <a:r>
              <a:rPr lang="en" sz="1600" dirty="0">
                <a:latin typeface="Candara" panose="020E0502030303020204" pitchFamily="34" charset="0"/>
              </a:rPr>
              <a:t>These results correspond to </a:t>
            </a:r>
            <a:r>
              <a:rPr lang="en-US" sz="1700" dirty="0">
                <a:latin typeface="Candara" panose="020E0502030303020204" pitchFamily="34" charset="0"/>
              </a:rPr>
              <a:t>MovieLens 10M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D908FB6-888D-EC44-99E3-37562362FE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660" b="-1"/>
          <a:stretch/>
        </p:blipFill>
        <p:spPr>
          <a:xfrm>
            <a:off x="5926473" y="3082031"/>
            <a:ext cx="2686690" cy="1867303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E2A9AF31-1EB8-FE4C-A3B8-3754144F71B5}"/>
              </a:ext>
            </a:extLst>
          </p:cNvPr>
          <p:cNvSpPr/>
          <p:nvPr/>
        </p:nvSpPr>
        <p:spPr>
          <a:xfrm>
            <a:off x="6218194" y="4958007"/>
            <a:ext cx="2018501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CDAE configuration 2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E6ECE55-8076-CA4A-B990-898D8F4356C5}"/>
              </a:ext>
            </a:extLst>
          </p:cNvPr>
          <p:cNvSpPr/>
          <p:nvPr/>
        </p:nvSpPr>
        <p:spPr>
          <a:xfrm>
            <a:off x="966134" y="4958007"/>
            <a:ext cx="199605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latin typeface="Candara" panose="020E0502030303020204" pitchFamily="34" charset="0"/>
              </a:rPr>
              <a:t>CDAE configuration 1</a:t>
            </a:r>
          </a:p>
        </p:txBody>
      </p:sp>
      <p:sp>
        <p:nvSpPr>
          <p:cNvPr id="11" name="Right Arrow 10">
            <a:extLst>
              <a:ext uri="{FF2B5EF4-FFF2-40B4-BE49-F238E27FC236}">
                <a16:creationId xmlns:a16="http://schemas.microsoft.com/office/drawing/2014/main" id="{F67C7F23-9D24-464F-AC27-21E7826683D5}"/>
              </a:ext>
            </a:extLst>
          </p:cNvPr>
          <p:cNvSpPr/>
          <p:nvPr/>
        </p:nvSpPr>
        <p:spPr>
          <a:xfrm>
            <a:off x="5437021" y="4598689"/>
            <a:ext cx="477079" cy="251792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FBEDFAB-58CE-A342-9F38-4DB8FC04C46E}"/>
              </a:ext>
            </a:extLst>
          </p:cNvPr>
          <p:cNvSpPr/>
          <p:nvPr/>
        </p:nvSpPr>
        <p:spPr>
          <a:xfrm>
            <a:off x="3927258" y="4573482"/>
            <a:ext cx="152716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GB" sz="1200" dirty="0">
                <a:latin typeface="Candara" panose="020E0502030303020204" pitchFamily="34" charset="0"/>
              </a:rPr>
              <a:t>Best performance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F2D3C1E-D000-064A-9825-08EA22F65147}"/>
              </a:ext>
            </a:extLst>
          </p:cNvPr>
          <p:cNvSpPr/>
          <p:nvPr/>
        </p:nvSpPr>
        <p:spPr>
          <a:xfrm>
            <a:off x="6064104" y="2610035"/>
            <a:ext cx="97023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50" dirty="0">
                <a:latin typeface="Candara" panose="020E0502030303020204" pitchFamily="34" charset="0"/>
              </a:rPr>
              <a:t>no corruption 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12DEAF-8DDB-E64C-A85F-9B0B14C736B0}"/>
              </a:ext>
            </a:extLst>
          </p:cNvPr>
          <p:cNvSpPr/>
          <p:nvPr/>
        </p:nvSpPr>
        <p:spPr>
          <a:xfrm>
            <a:off x="6492138" y="1826283"/>
            <a:ext cx="2001079" cy="341244"/>
          </a:xfrm>
          <a:prstGeom prst="rect">
            <a:avLst/>
          </a:prstGeom>
          <a:gradFill flip="none" rotWithShape="1">
            <a:gsLst>
              <a:gs pos="49000">
                <a:schemeClr val="accent2">
                  <a:lumMod val="75000"/>
                </a:schemeClr>
              </a:gs>
              <a:gs pos="0">
                <a:schemeClr val="accent2">
                  <a:lumMod val="40000"/>
                  <a:lumOff val="60000"/>
                </a:schemeClr>
              </a:gs>
              <a:gs pos="77000">
                <a:schemeClr val="accent2">
                  <a:lumMod val="50000"/>
                </a:schemeClr>
              </a:gs>
              <a:gs pos="100000">
                <a:srgbClr val="7F333E"/>
              </a:gs>
            </a:gsLst>
            <a:lin ang="0" scaled="1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2404925-4E67-BE49-9650-7185E8B59AC6}"/>
              </a:ext>
            </a:extLst>
          </p:cNvPr>
          <p:cNvSpPr/>
          <p:nvPr/>
        </p:nvSpPr>
        <p:spPr>
          <a:xfrm>
            <a:off x="6297863" y="2273311"/>
            <a:ext cx="4956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0.0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198F62F-C910-7E4A-84EA-82A64092A8F0}"/>
              </a:ext>
            </a:extLst>
          </p:cNvPr>
          <p:cNvSpPr/>
          <p:nvPr/>
        </p:nvSpPr>
        <p:spPr>
          <a:xfrm>
            <a:off x="8245392" y="2280030"/>
            <a:ext cx="4491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latin typeface="Candara" panose="020E0502030303020204" pitchFamily="34" charset="0"/>
              </a:rPr>
              <a:t>1.0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19E4BEA-9E8B-7B4B-B2BD-05369DD16052}"/>
              </a:ext>
            </a:extLst>
          </p:cNvPr>
          <p:cNvSpPr/>
          <p:nvPr/>
        </p:nvSpPr>
        <p:spPr>
          <a:xfrm>
            <a:off x="7742052" y="2613198"/>
            <a:ext cx="1455842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050" dirty="0">
                <a:latin typeface="Candara" panose="020E0502030303020204" pitchFamily="34" charset="0"/>
              </a:rPr>
              <a:t>complete corruption</a:t>
            </a:r>
            <a:endParaRPr lang="en-GB" sz="1050" dirty="0">
              <a:latin typeface="Candara" panose="020E0502030303020204" pitchFamily="34" charset="0"/>
            </a:endParaRPr>
          </a:p>
        </p:txBody>
      </p:sp>
      <p:sp>
        <p:nvSpPr>
          <p:cNvPr id="32" name="object 2">
            <a:extLst>
              <a:ext uri="{FF2B5EF4-FFF2-40B4-BE49-F238E27FC236}">
                <a16:creationId xmlns:a16="http://schemas.microsoft.com/office/drawing/2014/main" id="{54F13BA3-8B4E-A449-8DA8-BF1FEE99824D}"/>
              </a:ext>
            </a:extLst>
          </p:cNvPr>
          <p:cNvSpPr/>
          <p:nvPr/>
        </p:nvSpPr>
        <p:spPr>
          <a:xfrm flipV="1">
            <a:off x="549344" y="1556919"/>
            <a:ext cx="5496849" cy="1175327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9534">
            <a:solidFill>
              <a:srgbClr val="B854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1D8472B-B079-494E-9EDB-6B619A216B65}"/>
              </a:ext>
            </a:extLst>
          </p:cNvPr>
          <p:cNvSpPr/>
          <p:nvPr/>
        </p:nvSpPr>
        <p:spPr>
          <a:xfrm>
            <a:off x="6869754" y="1859750"/>
            <a:ext cx="12266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1400" dirty="0">
                <a:solidFill>
                  <a:schemeClr val="bg1"/>
                </a:solidFill>
                <a:latin typeface="Candara" panose="020E0502030303020204" pitchFamily="34" charset="0"/>
              </a:rPr>
              <a:t>Level of noise</a:t>
            </a:r>
          </a:p>
        </p:txBody>
      </p:sp>
      <p:sp>
        <p:nvSpPr>
          <p:cNvPr id="34" name="Right Arrow 33">
            <a:extLst>
              <a:ext uri="{FF2B5EF4-FFF2-40B4-BE49-F238E27FC236}">
                <a16:creationId xmlns:a16="http://schemas.microsoft.com/office/drawing/2014/main" id="{5690431C-2A39-0442-BB19-EE09E8166359}"/>
              </a:ext>
            </a:extLst>
          </p:cNvPr>
          <p:cNvSpPr/>
          <p:nvPr/>
        </p:nvSpPr>
        <p:spPr>
          <a:xfrm rot="10800000">
            <a:off x="3450179" y="4598689"/>
            <a:ext cx="477079" cy="251792"/>
          </a:xfrm>
          <a:prstGeom prst="rightArrow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30B12436-102F-2440-A4DF-AD3560DB5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9949" y="3097359"/>
            <a:ext cx="2550633" cy="1842748"/>
          </a:xfrm>
          <a:prstGeom prst="rect">
            <a:avLst/>
          </a:prstGeom>
        </p:spPr>
      </p:pic>
      <p:sp>
        <p:nvSpPr>
          <p:cNvPr id="44" name="object 2">
            <a:extLst>
              <a:ext uri="{FF2B5EF4-FFF2-40B4-BE49-F238E27FC236}">
                <a16:creationId xmlns:a16="http://schemas.microsoft.com/office/drawing/2014/main" id="{F08845A9-6F9E-EF46-BC1A-C5473134001C}"/>
              </a:ext>
            </a:extLst>
          </p:cNvPr>
          <p:cNvSpPr/>
          <p:nvPr/>
        </p:nvSpPr>
        <p:spPr>
          <a:xfrm flipV="1">
            <a:off x="789948" y="4598880"/>
            <a:ext cx="2550633" cy="309791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28575">
            <a:solidFill>
              <a:srgbClr val="B854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5" name="object 2">
            <a:extLst>
              <a:ext uri="{FF2B5EF4-FFF2-40B4-BE49-F238E27FC236}">
                <a16:creationId xmlns:a16="http://schemas.microsoft.com/office/drawing/2014/main" id="{D2FF906E-DF4F-784F-AE1D-9C18933FD930}"/>
              </a:ext>
            </a:extLst>
          </p:cNvPr>
          <p:cNvSpPr/>
          <p:nvPr/>
        </p:nvSpPr>
        <p:spPr>
          <a:xfrm flipV="1">
            <a:off x="5997309" y="4557735"/>
            <a:ext cx="2550633" cy="309791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28575">
            <a:solidFill>
              <a:srgbClr val="B85450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F7DBC3-F7E5-9648-866E-2C3A510E52F4}"/>
              </a:ext>
            </a:extLst>
          </p:cNvPr>
          <p:cNvSpPr txBox="1"/>
          <p:nvPr/>
        </p:nvSpPr>
        <p:spPr>
          <a:xfrm>
            <a:off x="549344" y="5532663"/>
            <a:ext cx="83338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Candara" panose="020E0502030303020204" pitchFamily="34" charset="0"/>
              </a:rPr>
              <a:t>For maximum corruption, the results are </a:t>
            </a:r>
            <a:r>
              <a:rPr lang="en-GB" sz="1600" b="1" dirty="0">
                <a:latin typeface="Candara" panose="020E0502030303020204" pitchFamily="34" charset="0"/>
              </a:rPr>
              <a:t>better</a:t>
            </a:r>
            <a:r>
              <a:rPr lang="en-GB" sz="1600" dirty="0">
                <a:latin typeface="Candara" panose="020E0502030303020204" pitchFamily="34" charset="0"/>
              </a:rPr>
              <a:t> than </a:t>
            </a:r>
            <a:r>
              <a:rPr lang="en-GB" sz="1600" b="1" dirty="0">
                <a:latin typeface="Candara" panose="020E0502030303020204" pitchFamily="34" charset="0"/>
              </a:rPr>
              <a:t>any of the values in the original paper.</a:t>
            </a:r>
          </a:p>
        </p:txBody>
      </p:sp>
    </p:spTree>
    <p:extLst>
      <p:ext uri="{BB962C8B-B14F-4D97-AF65-F5344CB8AC3E}">
        <p14:creationId xmlns:p14="http://schemas.microsoft.com/office/powerpoint/2010/main" val="39957625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288521" y="258434"/>
            <a:ext cx="8581043" cy="814846"/>
          </a:xfrm>
        </p:spPr>
        <p:txBody>
          <a:bodyPr>
            <a:normAutofit fontScale="90000"/>
          </a:bodyPr>
          <a:lstStyle/>
          <a:p>
            <a:r>
              <a:rPr lang="en-US" sz="4000" b="0" dirty="0">
                <a:latin typeface="Candara" panose="020E0502030303020204" pitchFamily="34" charset="0"/>
              </a:rPr>
              <a:t>Results and Discussion: Input corruption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25017" y="1491257"/>
            <a:ext cx="7604583" cy="747392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>
                <a:latin typeface="Candara" panose="020E0502030303020204" pitchFamily="34" charset="0"/>
              </a:rPr>
              <a:t>Compare </a:t>
            </a:r>
            <a:r>
              <a:rPr lang="en" sz="1800" i="1" u="sng" dirty="0">
                <a:latin typeface="Candara" panose="020E0502030303020204" pitchFamily="34" charset="0"/>
              </a:rPr>
              <a:t>different input corruption strategies </a:t>
            </a:r>
            <a:r>
              <a:rPr lang="en" sz="1800" dirty="0">
                <a:latin typeface="Candara" panose="020E0502030303020204" pitchFamily="34" charset="0"/>
              </a:rPr>
              <a:t>using q.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" sz="1800" dirty="0">
                <a:latin typeface="Candara" panose="020E0502030303020204" pitchFamily="34" charset="0"/>
              </a:rPr>
              <a:t>These results correspond to MovieLens 100K 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F6D276E-3CA1-B844-A755-6A2271F53418}"/>
              </a:ext>
            </a:extLst>
          </p:cNvPr>
          <p:cNvSpPr/>
          <p:nvPr/>
        </p:nvSpPr>
        <p:spPr>
          <a:xfrm>
            <a:off x="952500" y="2606631"/>
            <a:ext cx="34013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Without replacement corruption </a:t>
            </a:r>
            <a:endParaRPr lang="en-US" b="1" dirty="0">
              <a:effectLst/>
              <a:latin typeface="Candara" panose="020E0502030303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174B8B8-E19E-374E-B361-3F94610A8609}"/>
              </a:ext>
            </a:extLst>
          </p:cNvPr>
          <p:cNvSpPr/>
          <p:nvPr/>
        </p:nvSpPr>
        <p:spPr>
          <a:xfrm>
            <a:off x="4579042" y="4549839"/>
            <a:ext cx="429052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effectLst/>
                <a:latin typeface="Candara" panose="020E0502030303020204" pitchFamily="34" charset="0"/>
              </a:rPr>
              <a:t>Similar results were obtained by </a:t>
            </a:r>
            <a:r>
              <a:rPr lang="en-US" u="sng" dirty="0">
                <a:effectLst/>
                <a:latin typeface="Candara" panose="020E0502030303020204" pitchFamily="34" charset="0"/>
              </a:rPr>
              <a:t>removing a portion of the interactions</a:t>
            </a:r>
            <a:r>
              <a:rPr lang="en-US" dirty="0">
                <a:effectLst/>
                <a:latin typeface="Candara" panose="020E0502030303020204" pitchFamily="34" charset="0"/>
              </a:rPr>
              <a:t>, instead of a fixed number of interactions.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70F3A4D-4855-E148-B992-BE0106CEB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0" y="3212854"/>
            <a:ext cx="2997200" cy="1257300"/>
          </a:xfrm>
          <a:prstGeom prst="rect">
            <a:avLst/>
          </a:prstGeom>
        </p:spPr>
      </p:pic>
      <p:sp>
        <p:nvSpPr>
          <p:cNvPr id="19" name="object 2">
            <a:extLst>
              <a:ext uri="{FF2B5EF4-FFF2-40B4-BE49-F238E27FC236}">
                <a16:creationId xmlns:a16="http://schemas.microsoft.com/office/drawing/2014/main" id="{00F25701-27DD-E14F-B534-41B83C6D0A2E}"/>
              </a:ext>
            </a:extLst>
          </p:cNvPr>
          <p:cNvSpPr/>
          <p:nvPr/>
        </p:nvSpPr>
        <p:spPr>
          <a:xfrm flipV="1">
            <a:off x="907617" y="3500940"/>
            <a:ext cx="3118283" cy="442293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CD69ACB4-0295-B248-A0B8-30F37CA5F840}"/>
              </a:ext>
            </a:extLst>
          </p:cNvPr>
          <p:cNvSpPr/>
          <p:nvPr/>
        </p:nvSpPr>
        <p:spPr>
          <a:xfrm>
            <a:off x="1000120" y="4768353"/>
            <a:ext cx="2778127" cy="1257301"/>
          </a:xfrm>
          <a:prstGeom prst="rect">
            <a:avLst/>
          </a:prstGeom>
          <a:noFill/>
          <a:ln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01179AEF-7701-544D-972F-28189B6F0E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2407" y="3228181"/>
            <a:ext cx="2333564" cy="746741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4B9BBF6-9574-634F-84C7-42EA133A07AF}"/>
              </a:ext>
            </a:extLst>
          </p:cNvPr>
          <p:cNvSpPr/>
          <p:nvPr/>
        </p:nvSpPr>
        <p:spPr>
          <a:xfrm>
            <a:off x="5104929" y="2581231"/>
            <a:ext cx="3401311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>
                <a:latin typeface="Candara" panose="020E0502030303020204" pitchFamily="34" charset="0"/>
              </a:rPr>
              <a:t>Mask-out/drop-out corruption </a:t>
            </a:r>
          </a:p>
          <a:p>
            <a:r>
              <a:rPr lang="en-US" sz="1200" i="1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Candara" panose="020E0502030303020204" pitchFamily="34" charset="0"/>
              </a:rPr>
              <a:t>&lt;baseline&gt;</a:t>
            </a:r>
          </a:p>
        </p:txBody>
      </p:sp>
      <p:sp>
        <p:nvSpPr>
          <p:cNvPr id="26" name="object 2">
            <a:extLst>
              <a:ext uri="{FF2B5EF4-FFF2-40B4-BE49-F238E27FC236}">
                <a16:creationId xmlns:a16="http://schemas.microsoft.com/office/drawing/2014/main" id="{CBB7ED20-4117-8549-9FFA-ABD81A1C0097}"/>
              </a:ext>
            </a:extLst>
          </p:cNvPr>
          <p:cNvSpPr/>
          <p:nvPr/>
        </p:nvSpPr>
        <p:spPr>
          <a:xfrm flipV="1">
            <a:off x="594608" y="1404172"/>
            <a:ext cx="7634992" cy="903990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9534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sp>
        <p:nvSpPr>
          <p:cNvPr id="27" name="object 2">
            <a:extLst>
              <a:ext uri="{FF2B5EF4-FFF2-40B4-BE49-F238E27FC236}">
                <a16:creationId xmlns:a16="http://schemas.microsoft.com/office/drawing/2014/main" id="{203E21C8-C73F-5C4D-9807-E81216FDC858}"/>
              </a:ext>
            </a:extLst>
          </p:cNvPr>
          <p:cNvSpPr/>
          <p:nvPr/>
        </p:nvSpPr>
        <p:spPr>
          <a:xfrm flipV="1">
            <a:off x="5291607" y="3461278"/>
            <a:ext cx="2417293" cy="305272"/>
          </a:xfrm>
          <a:custGeom>
            <a:avLst/>
            <a:gdLst/>
            <a:ahLst/>
            <a:cxnLst/>
            <a:rect l="l" t="t" r="r" b="b"/>
            <a:pathLst>
              <a:path w="10735310" h="1057275">
                <a:moveTo>
                  <a:pt x="0" y="81661"/>
                </a:moveTo>
                <a:lnTo>
                  <a:pt x="6426" y="49881"/>
                </a:lnTo>
                <a:lnTo>
                  <a:pt x="23950" y="23923"/>
                </a:lnTo>
                <a:lnTo>
                  <a:pt x="49940" y="6419"/>
                </a:lnTo>
                <a:lnTo>
                  <a:pt x="81762" y="0"/>
                </a:lnTo>
                <a:lnTo>
                  <a:pt x="10652950" y="0"/>
                </a:lnTo>
                <a:lnTo>
                  <a:pt x="10684750" y="6419"/>
                </a:lnTo>
                <a:lnTo>
                  <a:pt x="10710751" y="23923"/>
                </a:lnTo>
                <a:lnTo>
                  <a:pt x="10728299" y="49881"/>
                </a:lnTo>
                <a:lnTo>
                  <a:pt x="10734738" y="81661"/>
                </a:lnTo>
                <a:lnTo>
                  <a:pt x="10734738" y="975487"/>
                </a:lnTo>
                <a:lnTo>
                  <a:pt x="10728299" y="1007286"/>
                </a:lnTo>
                <a:lnTo>
                  <a:pt x="10710751" y="1033287"/>
                </a:lnTo>
                <a:lnTo>
                  <a:pt x="10684750" y="1050835"/>
                </a:lnTo>
                <a:lnTo>
                  <a:pt x="10652950" y="1057275"/>
                </a:lnTo>
                <a:lnTo>
                  <a:pt x="81762" y="1057275"/>
                </a:lnTo>
                <a:lnTo>
                  <a:pt x="49940" y="1050835"/>
                </a:lnTo>
                <a:lnTo>
                  <a:pt x="23950" y="1033287"/>
                </a:lnTo>
                <a:lnTo>
                  <a:pt x="6426" y="1007286"/>
                </a:lnTo>
                <a:lnTo>
                  <a:pt x="0" y="975487"/>
                </a:lnTo>
                <a:lnTo>
                  <a:pt x="0" y="81661"/>
                </a:lnTo>
                <a:close/>
              </a:path>
            </a:pathLst>
          </a:custGeom>
          <a:noFill/>
          <a:ln w="38100">
            <a:solidFill>
              <a:schemeClr val="accent3"/>
            </a:solidFill>
          </a:ln>
        </p:spPr>
        <p:txBody>
          <a:bodyPr wrap="square" lIns="0" tIns="0" rIns="0" bIns="0" rtlCol="0"/>
          <a:lstStyle/>
          <a:p>
            <a:endParaRPr sz="200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BA1D1D1-CC26-1B48-B5A7-26BF495B9936}"/>
              </a:ext>
            </a:extLst>
          </p:cNvPr>
          <p:cNvGrpSpPr/>
          <p:nvPr/>
        </p:nvGrpSpPr>
        <p:grpSpPr>
          <a:xfrm>
            <a:off x="1260448" y="4898900"/>
            <a:ext cx="2268570" cy="1010642"/>
            <a:chOff x="1260448" y="4898900"/>
            <a:chExt cx="2268570" cy="1010642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F70431FF-B2CB-DC4E-A63D-9491A8301450}"/>
                </a:ext>
              </a:extLst>
            </p:cNvPr>
            <p:cNvGrpSpPr/>
            <p:nvPr/>
          </p:nvGrpSpPr>
          <p:grpSpPr>
            <a:xfrm>
              <a:off x="1260448" y="4898900"/>
              <a:ext cx="2268570" cy="958591"/>
              <a:chOff x="6013415" y="3150823"/>
              <a:chExt cx="3298918" cy="1103450"/>
            </a:xfrm>
          </p:grpSpPr>
          <p:sp>
            <p:nvSpPr>
              <p:cNvPr id="6" name="Down Arrow 5">
                <a:extLst>
                  <a:ext uri="{FF2B5EF4-FFF2-40B4-BE49-F238E27FC236}">
                    <a16:creationId xmlns:a16="http://schemas.microsoft.com/office/drawing/2014/main" id="{94AADE22-2635-354B-9FAF-400FE536B6ED}"/>
                  </a:ext>
                </a:extLst>
              </p:cNvPr>
              <p:cNvSpPr/>
              <p:nvPr/>
            </p:nvSpPr>
            <p:spPr>
              <a:xfrm rot="10800000">
                <a:off x="6013415" y="3150823"/>
                <a:ext cx="375558" cy="496000"/>
              </a:xfrm>
              <a:prstGeom prst="downArrow">
                <a:avLst/>
              </a:prstGeom>
              <a:solidFill>
                <a:srgbClr val="9BBB59"/>
              </a:solidFill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A3B69DF0-D5B0-2347-88FF-1175C2FF3A84}"/>
                  </a:ext>
                </a:extLst>
              </p:cNvPr>
              <p:cNvSpPr/>
              <p:nvPr/>
            </p:nvSpPr>
            <p:spPr>
              <a:xfrm>
                <a:off x="6623102" y="3259792"/>
                <a:ext cx="2689231" cy="318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andara" panose="020E0502030303020204" pitchFamily="34" charset="0"/>
                  </a:rPr>
                  <a:t>Removed interactions (n)</a:t>
                </a:r>
              </a:p>
            </p:txBody>
          </p:sp>
          <p:sp>
            <p:nvSpPr>
              <p:cNvPr id="10" name="Rectangle 9">
                <a:extLst>
                  <a:ext uri="{FF2B5EF4-FFF2-40B4-BE49-F238E27FC236}">
                    <a16:creationId xmlns:a16="http://schemas.microsoft.com/office/drawing/2014/main" id="{5B20E933-CC02-194E-887E-9AD55B91C31D}"/>
                  </a:ext>
                </a:extLst>
              </p:cNvPr>
              <p:cNvSpPr/>
              <p:nvPr/>
            </p:nvSpPr>
            <p:spPr>
              <a:xfrm>
                <a:off x="6598965" y="3935415"/>
                <a:ext cx="2075520" cy="31885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200" dirty="0">
                    <a:latin typeface="Candara" panose="020E0502030303020204" pitchFamily="34" charset="0"/>
                  </a:rPr>
                  <a:t>Performance</a:t>
                </a:r>
              </a:p>
            </p:txBody>
          </p:sp>
        </p:grpSp>
        <p:sp>
          <p:nvSpPr>
            <p:cNvPr id="28" name="Down Arrow 27">
              <a:extLst>
                <a:ext uri="{FF2B5EF4-FFF2-40B4-BE49-F238E27FC236}">
                  <a16:creationId xmlns:a16="http://schemas.microsoft.com/office/drawing/2014/main" id="{D186DAC2-BF60-864C-9A21-64C7AD7391DC}"/>
                </a:ext>
              </a:extLst>
            </p:cNvPr>
            <p:cNvSpPr/>
            <p:nvPr/>
          </p:nvSpPr>
          <p:spPr>
            <a:xfrm>
              <a:off x="1274728" y="5478656"/>
              <a:ext cx="258260" cy="430886"/>
            </a:xfrm>
            <a:prstGeom prst="downArrow">
              <a:avLst/>
            </a:prstGeom>
            <a:solidFill>
              <a:srgbClr val="B85450"/>
            </a:solidFill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</p:grpSp>
    </p:spTree>
    <p:extLst>
      <p:ext uri="{BB962C8B-B14F-4D97-AF65-F5344CB8AC3E}">
        <p14:creationId xmlns:p14="http://schemas.microsoft.com/office/powerpoint/2010/main" val="4162298815"/>
      </p:ext>
    </p:extLst>
  </p:cSld>
  <p:clrMapOvr>
    <a:masterClrMapping/>
  </p:clrMapOvr>
</p:sld>
</file>

<file path=ppt/theme/theme1.xml><?xml version="1.0" encoding="utf-8"?>
<a:theme xmlns:a="http://schemas.openxmlformats.org/drawingml/2006/main" name="POL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{B43E442B-BAA8-D646-8C3B-EAB0D41AA13D}tf10001120</Template>
  <TotalTime>13892</TotalTime>
  <Words>599</Words>
  <Application>Microsoft Macintosh PowerPoint</Application>
  <PresentationFormat>On-screen Show (4:3)</PresentationFormat>
  <Paragraphs>118</Paragraphs>
  <Slides>18</Slides>
  <Notes>1</Notes>
  <HiddenSlides>1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Candara</vt:lpstr>
      <vt:lpstr>Wingdings</vt:lpstr>
      <vt:lpstr>POLI</vt:lpstr>
      <vt:lpstr>Titolo presentazione sottotitolo</vt:lpstr>
      <vt:lpstr>Context: Recommender Systems</vt:lpstr>
      <vt:lpstr>Problem and scope</vt:lpstr>
      <vt:lpstr>Proposed work</vt:lpstr>
      <vt:lpstr>Input corruption formalization</vt:lpstr>
      <vt:lpstr>Input corruption formalization</vt:lpstr>
      <vt:lpstr>Results and Discussion: Setup</vt:lpstr>
      <vt:lpstr>Results and Discussion: Comparison</vt:lpstr>
      <vt:lpstr>Results and Discussion: Input corruption</vt:lpstr>
      <vt:lpstr>Results and Discussion: Input corruption</vt:lpstr>
      <vt:lpstr>Conclusions</vt:lpstr>
      <vt:lpstr>Conclusions</vt:lpstr>
      <vt:lpstr>Thanks for  your attention</vt:lpstr>
      <vt:lpstr>Firma convenzione  Politecnico di Milano e Veneranda Fabbrica del Duomo di Milano</vt:lpstr>
      <vt:lpstr>Input corruption using MovieLens 1M</vt:lpstr>
      <vt:lpstr>Input corruption using MovieLens 10M</vt:lpstr>
      <vt:lpstr>Execution time MovieLens 100K</vt:lpstr>
      <vt:lpstr>Execution time MovieLens 1M</vt:lpstr>
    </vt:vector>
  </TitlesOfParts>
  <Company>Area Servizi ICT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Alessandro Colleoni</dc:creator>
  <cp:lastModifiedBy>Laura Schiatti</cp:lastModifiedBy>
  <cp:revision>224</cp:revision>
  <dcterms:created xsi:type="dcterms:W3CDTF">2015-05-26T12:27:57Z</dcterms:created>
  <dcterms:modified xsi:type="dcterms:W3CDTF">2020-12-10T17:06:46Z</dcterms:modified>
</cp:coreProperties>
</file>